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1" r:id="rId4"/>
    <p:sldId id="272" r:id="rId5"/>
    <p:sldId id="262" r:id="rId6"/>
    <p:sldId id="261" r:id="rId7"/>
    <p:sldId id="264" r:id="rId8"/>
    <p:sldId id="263" r:id="rId9"/>
    <p:sldId id="265" r:id="rId10"/>
    <p:sldId id="266" r:id="rId11"/>
    <p:sldId id="267" r:id="rId12"/>
    <p:sldId id="269" r:id="rId13"/>
    <p:sldId id="27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06.12.2020</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06.12.2020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06.12.2020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06.12.2020</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916832"/>
            <a:ext cx="6480720" cy="1727448"/>
          </a:xfrm>
        </p:spPr>
        <p:txBody>
          <a:bodyPr>
            <a:noAutofit/>
          </a:bodyPr>
          <a:lstStyle/>
          <a:p>
            <a:r>
              <a:rPr lang="ru-RU" sz="3200" b="1" dirty="0" err="1"/>
              <a:t>Математичні</a:t>
            </a:r>
            <a:r>
              <a:rPr lang="ru-RU" sz="3200" b="1" dirty="0"/>
              <a:t> та </a:t>
            </a:r>
            <a:r>
              <a:rPr lang="ru-RU" sz="3200" b="1" dirty="0" err="1"/>
              <a:t>статистичні</a:t>
            </a:r>
            <a:r>
              <a:rPr lang="ru-RU" sz="3200" b="1" dirty="0"/>
              <a:t> </a:t>
            </a:r>
            <a:r>
              <a:rPr lang="ru-RU" sz="3200" b="1" dirty="0" err="1"/>
              <a:t>функції</a:t>
            </a:r>
            <a:r>
              <a:rPr lang="ru-RU" sz="3200" b="1" dirty="0"/>
              <a:t> - </a:t>
            </a:r>
            <a:r>
              <a:rPr lang="en-US" sz="3200" b="1" dirty="0"/>
              <a:t>max, min, sum, average, count, </a:t>
            </a:r>
            <a:r>
              <a:rPr lang="en-US" sz="3200" b="1" dirty="0" err="1"/>
              <a:t>countif</a:t>
            </a:r>
            <a:r>
              <a:rPr lang="en-US" sz="3200" b="1" dirty="0"/>
              <a:t>.</a:t>
            </a:r>
            <a:r>
              <a:rPr lang="en-US" sz="3200" dirty="0"/>
              <a:t/>
            </a:r>
            <a:br>
              <a:rPr lang="en-US" sz="3200" dirty="0"/>
            </a:br>
            <a:r>
              <a:rPr lang="uk-UA" sz="3200" dirty="0" smtClean="0"/>
              <a:t> </a:t>
            </a:r>
            <a:endParaRPr lang="ru-RU" sz="3200" dirty="0"/>
          </a:p>
        </p:txBody>
      </p:sp>
    </p:spTree>
    <p:extLst>
      <p:ext uri="{BB962C8B-B14F-4D97-AF65-F5344CB8AC3E}">
        <p14:creationId xmlns:p14="http://schemas.microsoft.com/office/powerpoint/2010/main" val="4207395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2276872"/>
            <a:ext cx="7304856" cy="3048001"/>
          </a:xfrm>
        </p:spPr>
        <p:txBody>
          <a:bodyPr>
            <a:noAutofit/>
          </a:bodyPr>
          <a:lstStyle/>
          <a:p>
            <a:pPr indent="0">
              <a:lnSpc>
                <a:spcPct val="125000"/>
              </a:lnSpc>
              <a:buNone/>
            </a:pPr>
            <a:r>
              <a:rPr lang="ru-RU" sz="2800" dirty="0" err="1"/>
              <a:t>Критерієм</a:t>
            </a:r>
            <a:r>
              <a:rPr lang="ru-RU" sz="2800" dirty="0"/>
              <a:t> </a:t>
            </a:r>
            <a:r>
              <a:rPr lang="ru-RU" sz="2800" dirty="0" err="1"/>
              <a:t>вибору</a:t>
            </a:r>
            <a:r>
              <a:rPr lang="ru-RU" sz="2800" dirty="0"/>
              <a:t> </a:t>
            </a:r>
            <a:r>
              <a:rPr lang="ru-RU" sz="2800" dirty="0" err="1"/>
              <a:t>може</a:t>
            </a:r>
            <a:r>
              <a:rPr lang="ru-RU" sz="2800" dirty="0"/>
              <a:t> бути не </a:t>
            </a:r>
            <a:r>
              <a:rPr lang="ru-RU" sz="2800" dirty="0" err="1"/>
              <a:t>тільки</a:t>
            </a:r>
            <a:r>
              <a:rPr lang="ru-RU" sz="2800" dirty="0"/>
              <a:t> число, але й дата, символ, слово </a:t>
            </a:r>
            <a:r>
              <a:rPr lang="ru-RU" sz="2800" dirty="0" err="1"/>
              <a:t>тощо</a:t>
            </a:r>
            <a:r>
              <a:rPr lang="ru-RU" sz="2800" dirty="0"/>
              <a:t>. За </a:t>
            </a:r>
            <a:r>
              <a:rPr lang="ru-RU" sz="2800" dirty="0" err="1"/>
              <a:t>критерієм</a:t>
            </a:r>
            <a:r>
              <a:rPr lang="ru-RU" sz="2800" dirty="0"/>
              <a:t> </a:t>
            </a:r>
            <a:r>
              <a:rPr lang="ru-RU" sz="2800" dirty="0" err="1"/>
              <a:t>будується</a:t>
            </a:r>
            <a:r>
              <a:rPr lang="ru-RU" sz="2800" dirty="0"/>
              <a:t> </a:t>
            </a:r>
            <a:r>
              <a:rPr lang="ru-RU" sz="2800" dirty="0" err="1"/>
              <a:t>умова</a:t>
            </a:r>
            <a:r>
              <a:rPr lang="ru-RU" sz="2800" dirty="0"/>
              <a:t>: </a:t>
            </a:r>
            <a:r>
              <a:rPr lang="ru-RU" sz="2800" dirty="0" err="1"/>
              <a:t>чи</a:t>
            </a:r>
            <a:r>
              <a:rPr lang="ru-RU" sz="2800" dirty="0"/>
              <a:t> </a:t>
            </a:r>
            <a:r>
              <a:rPr lang="ru-RU" sz="2800" dirty="0" err="1"/>
              <a:t>містить</a:t>
            </a:r>
            <a:r>
              <a:rPr lang="ru-RU" sz="2800" dirty="0"/>
              <a:t> </a:t>
            </a:r>
            <a:r>
              <a:rPr lang="ru-RU" sz="2800" dirty="0" err="1"/>
              <a:t>поточна</a:t>
            </a:r>
            <a:r>
              <a:rPr lang="ru-RU" sz="2800" dirty="0"/>
              <a:t> </a:t>
            </a:r>
            <a:r>
              <a:rPr lang="ru-RU" sz="2800" dirty="0" err="1"/>
              <a:t>комірка</a:t>
            </a:r>
            <a:r>
              <a:rPr lang="ru-RU" sz="2800" dirty="0"/>
              <a:t> </a:t>
            </a:r>
            <a:r>
              <a:rPr lang="ru-RU" sz="2800" dirty="0" err="1"/>
              <a:t>зазначені</a:t>
            </a:r>
            <a:r>
              <a:rPr lang="ru-RU" sz="2800" dirty="0"/>
              <a:t> </a:t>
            </a:r>
            <a:r>
              <a:rPr lang="ru-RU" sz="2800" dirty="0" err="1"/>
              <a:t>дані</a:t>
            </a:r>
            <a:r>
              <a:rPr lang="ru-RU" sz="2800" dirty="0"/>
              <a:t>. </a:t>
            </a:r>
            <a:r>
              <a:rPr lang="ru-RU" sz="2800" dirty="0" err="1"/>
              <a:t>Наприклад</a:t>
            </a:r>
            <a:r>
              <a:rPr lang="ru-RU" sz="2800" dirty="0"/>
              <a:t>, </a:t>
            </a:r>
            <a:r>
              <a:rPr lang="ru-RU" sz="2800" dirty="0" err="1"/>
              <a:t>можна</a:t>
            </a:r>
            <a:r>
              <a:rPr lang="ru-RU" sz="2800" dirty="0"/>
              <a:t> </a:t>
            </a:r>
            <a:r>
              <a:rPr lang="ru-RU" sz="2800" dirty="0" err="1"/>
              <a:t>обчислити</a:t>
            </a:r>
            <a:r>
              <a:rPr lang="ru-RU" sz="2800" dirty="0"/>
              <a:t> </a:t>
            </a:r>
            <a:r>
              <a:rPr lang="ru-RU" sz="2800" dirty="0" err="1"/>
              <a:t>кількість</a:t>
            </a:r>
            <a:r>
              <a:rPr lang="ru-RU" sz="2800" dirty="0"/>
              <a:t> </a:t>
            </a:r>
            <a:r>
              <a:rPr lang="ru-RU" sz="2800" dirty="0" err="1"/>
              <a:t>пропущених</a:t>
            </a:r>
            <a:r>
              <a:rPr lang="ru-RU" sz="2800" dirty="0"/>
              <a:t> </a:t>
            </a:r>
            <a:r>
              <a:rPr lang="ru-RU" sz="2800" dirty="0" err="1"/>
              <a:t>учнем</a:t>
            </a:r>
            <a:r>
              <a:rPr lang="ru-RU" sz="2800" dirty="0"/>
              <a:t> </a:t>
            </a:r>
            <a:r>
              <a:rPr lang="ru-RU" sz="2800" dirty="0" err="1"/>
              <a:t>уроків</a:t>
            </a:r>
            <a:r>
              <a:rPr lang="ru-RU" sz="2800" dirty="0"/>
              <a:t> (див. </a:t>
            </a:r>
            <a:r>
              <a:rPr lang="ru-RU" sz="2800" dirty="0" smtClean="0"/>
              <a:t>Рисунок 1). </a:t>
            </a:r>
            <a:endParaRPr lang="ru-RU" sz="2800" dirty="0"/>
          </a:p>
        </p:txBody>
      </p:sp>
      <p:sp>
        <p:nvSpPr>
          <p:cNvPr id="4" name="Заголовок 1"/>
          <p:cNvSpPr>
            <a:spLocks noGrp="1"/>
          </p:cNvSpPr>
          <p:nvPr>
            <p:ph type="title"/>
          </p:nvPr>
        </p:nvSpPr>
        <p:spPr>
          <a:xfrm>
            <a:off x="1371600" y="1375048"/>
            <a:ext cx="6400800" cy="685800"/>
          </a:xfrm>
        </p:spPr>
        <p:txBody>
          <a:bodyPr>
            <a:noAutofit/>
          </a:bodyPr>
          <a:lstStyle/>
          <a:p>
            <a:r>
              <a:rPr lang="uk-UA" sz="2400" dirty="0" smtClean="0">
                <a:solidFill>
                  <a:srgbClr val="0070C0"/>
                </a:solidFill>
              </a:rPr>
              <a:t>Статистичні функції </a:t>
            </a:r>
            <a:r>
              <a:rPr lang="uk-UA" sz="2400" dirty="0">
                <a:solidFill>
                  <a:srgbClr val="0070C0"/>
                </a:solidFill>
              </a:rPr>
              <a:t>табличного процесора</a:t>
            </a:r>
            <a:r>
              <a:rPr lang="uk-UA" sz="2400" dirty="0" smtClean="0">
                <a:solidFill>
                  <a:srgbClr val="0070C0"/>
                </a:solidFill>
              </a:rPr>
              <a:t> </a:t>
            </a:r>
            <a:endParaRPr lang="ru-RU" sz="2400" dirty="0">
              <a:solidFill>
                <a:srgbClr val="0070C0"/>
              </a:solidFill>
            </a:endParaRPr>
          </a:p>
        </p:txBody>
      </p:sp>
    </p:spTree>
    <p:extLst>
      <p:ext uri="{BB962C8B-B14F-4D97-AF65-F5344CB8AC3E}">
        <p14:creationId xmlns:p14="http://schemas.microsoft.com/office/powerpoint/2010/main" val="4111377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0582" y="1375048"/>
            <a:ext cx="6400800" cy="685800"/>
          </a:xfrm>
        </p:spPr>
        <p:txBody>
          <a:bodyPr>
            <a:noAutofit/>
          </a:bodyPr>
          <a:lstStyle/>
          <a:p>
            <a:r>
              <a:rPr lang="uk-UA" sz="2400" dirty="0">
                <a:solidFill>
                  <a:srgbClr val="0070C0"/>
                </a:solidFill>
              </a:rPr>
              <a:t>Статистичні функції табличного процесора </a:t>
            </a:r>
            <a:endParaRPr lang="ru-RU"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30535" r="50472" b="30010"/>
          <a:stretch/>
        </p:blipFill>
        <p:spPr bwMode="auto">
          <a:xfrm>
            <a:off x="1691680" y="3014142"/>
            <a:ext cx="5578604" cy="2647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835696" y="2165955"/>
            <a:ext cx="5616624" cy="830997"/>
          </a:xfrm>
          <a:prstGeom prst="rect">
            <a:avLst/>
          </a:prstGeom>
          <a:noFill/>
        </p:spPr>
        <p:txBody>
          <a:bodyPr wrap="square" rtlCol="0">
            <a:spAutoFit/>
          </a:bodyPr>
          <a:lstStyle/>
          <a:p>
            <a:pPr algn="ctr"/>
            <a:r>
              <a:rPr lang="uk-UA" sz="2400" dirty="0" smtClean="0"/>
              <a:t>Рисунок 1. Використання статистичної функції </a:t>
            </a:r>
            <a:r>
              <a:rPr lang="en-US" sz="2400" dirty="0"/>
              <a:t>COUNTIF(</a:t>
            </a:r>
            <a:r>
              <a:rPr lang="ru-RU" sz="2400" dirty="0"/>
              <a:t>СЧЕТЕСЛИ)</a:t>
            </a:r>
          </a:p>
        </p:txBody>
      </p:sp>
    </p:spTree>
    <p:extLst>
      <p:ext uri="{BB962C8B-B14F-4D97-AF65-F5344CB8AC3E}">
        <p14:creationId xmlns:p14="http://schemas.microsoft.com/office/powerpoint/2010/main" val="4026651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1627584" y="1052736"/>
            <a:ext cx="6400800" cy="630559"/>
          </a:xfrm>
          <a:prstGeom prst="rect">
            <a:avLst/>
          </a:prstGeom>
        </p:spPr>
        <p:txBody>
          <a:bodyPr>
            <a:normAutofit fontScale="92500" lnSpcReduction="20000"/>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indent="0">
              <a:buFont typeface="Wingdings" pitchFamily="2" charset="2"/>
              <a:buNone/>
            </a:pPr>
            <a:r>
              <a:rPr lang="ru-RU" sz="2800" dirty="0" err="1" smtClean="0"/>
              <a:t>Розглянемо</a:t>
            </a:r>
            <a:r>
              <a:rPr lang="ru-RU" sz="2800" dirty="0" smtClean="0"/>
              <a:t> </a:t>
            </a:r>
            <a:r>
              <a:rPr lang="ru-RU" sz="2800" dirty="0" err="1" smtClean="0"/>
              <a:t>деякі</a:t>
            </a:r>
            <a:r>
              <a:rPr lang="ru-RU" sz="2800" dirty="0" smtClean="0"/>
              <a:t> </a:t>
            </a:r>
            <a:r>
              <a:rPr lang="ru-RU" sz="2800" dirty="0" err="1" smtClean="0"/>
              <a:t>статистичні</a:t>
            </a:r>
            <a:r>
              <a:rPr lang="ru-RU" sz="2800" dirty="0" smtClean="0"/>
              <a:t> </a:t>
            </a:r>
            <a:r>
              <a:rPr lang="ru-RU" sz="2800" dirty="0" err="1" smtClean="0"/>
              <a:t>функції</a:t>
            </a:r>
            <a:r>
              <a:rPr lang="ru-RU" sz="2800" dirty="0" smtClean="0"/>
              <a:t> </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1594414002"/>
              </p:ext>
            </p:extLst>
          </p:nvPr>
        </p:nvGraphicFramePr>
        <p:xfrm>
          <a:off x="1043609" y="1733648"/>
          <a:ext cx="6979468" cy="3925824"/>
        </p:xfrm>
        <a:graphic>
          <a:graphicData uri="http://schemas.openxmlformats.org/drawingml/2006/table">
            <a:tbl>
              <a:tblPr firstRow="1" firstCol="1" bandRow="1">
                <a:tableStyleId>{073A0DAA-6AF3-43AB-8588-CEC1D06C72B9}</a:tableStyleId>
              </a:tblPr>
              <a:tblGrid>
                <a:gridCol w="1945588"/>
                <a:gridCol w="3198406"/>
                <a:gridCol w="1835474"/>
              </a:tblGrid>
              <a:tr h="527332">
                <a:tc>
                  <a:txBody>
                    <a:bodyPr/>
                    <a:lstStyle/>
                    <a:p>
                      <a:pPr algn="ctr">
                        <a:lnSpc>
                          <a:spcPct val="115000"/>
                        </a:lnSpc>
                        <a:spcAft>
                          <a:spcPts val="0"/>
                        </a:spcAft>
                      </a:pPr>
                      <a:r>
                        <a:rPr lang="ru-RU" sz="1600" dirty="0" err="1">
                          <a:effectLst/>
                        </a:rPr>
                        <a:t>Ім’я</a:t>
                      </a:r>
                      <a:r>
                        <a:rPr lang="ru-RU" sz="1600" dirty="0">
                          <a:effectLst/>
                        </a:rPr>
                        <a:t> (англ./рос.)</a:t>
                      </a:r>
                      <a:endParaRPr lang="ru-RU" sz="16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600" dirty="0" err="1">
                          <a:effectLst/>
                        </a:rPr>
                        <a:t>Опис</a:t>
                      </a:r>
                      <a:endParaRPr lang="ru-RU" sz="16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600">
                          <a:effectLst/>
                        </a:rPr>
                        <a:t>Кількість аргументів</a:t>
                      </a:r>
                      <a:endParaRPr lang="ru-RU" sz="1600">
                        <a:effectLst/>
                        <a:latin typeface="Times New Roman"/>
                        <a:ea typeface="Times New Roman"/>
                        <a:cs typeface="Times New Roman"/>
                      </a:endParaRPr>
                    </a:p>
                  </a:txBody>
                  <a:tcPr marL="68580" marR="68580" marT="0" marB="0"/>
                </a:tc>
              </a:tr>
              <a:tr h="255076">
                <a:tc>
                  <a:txBody>
                    <a:bodyPr/>
                    <a:lstStyle/>
                    <a:p>
                      <a:pPr algn="ctr">
                        <a:lnSpc>
                          <a:spcPct val="115000"/>
                        </a:lnSpc>
                        <a:spcAft>
                          <a:spcPts val="0"/>
                        </a:spcAft>
                      </a:pPr>
                      <a:r>
                        <a:rPr lang="ru-RU" sz="1600">
                          <a:effectLst/>
                        </a:rPr>
                        <a:t>MIN(МИН)</a:t>
                      </a:r>
                      <a:endParaRPr lang="ru-RU" sz="1600">
                        <a:effectLst/>
                        <a:latin typeface="Times New Roman"/>
                        <a:ea typeface="Times New Roman"/>
                        <a:cs typeface="Times New Roman"/>
                      </a:endParaRPr>
                    </a:p>
                  </a:txBody>
                  <a:tcPr marL="68580" marR="68580" marT="0" marB="0" anchor="ctr"/>
                </a:tc>
                <a:tc>
                  <a:txBody>
                    <a:bodyPr/>
                    <a:lstStyle/>
                    <a:p>
                      <a:pPr>
                        <a:lnSpc>
                          <a:spcPct val="115000"/>
                        </a:lnSpc>
                        <a:spcAft>
                          <a:spcPts val="0"/>
                        </a:spcAft>
                      </a:pPr>
                      <a:r>
                        <a:rPr lang="ru-RU" sz="1600">
                          <a:effectLst/>
                        </a:rPr>
                        <a:t>Мінімальне значення</a:t>
                      </a:r>
                      <a:endParaRPr lang="ru-RU"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600">
                          <a:effectLst/>
                        </a:rPr>
                        <a:t>Не менше одного</a:t>
                      </a:r>
                      <a:endParaRPr lang="ru-RU" sz="1600">
                        <a:effectLst/>
                        <a:latin typeface="Times New Roman"/>
                        <a:ea typeface="Times New Roman"/>
                        <a:cs typeface="Times New Roman"/>
                      </a:endParaRPr>
                    </a:p>
                  </a:txBody>
                  <a:tcPr marL="68580" marR="68580" marT="0" marB="0" anchor="ctr"/>
                </a:tc>
              </a:tr>
              <a:tr h="255076">
                <a:tc>
                  <a:txBody>
                    <a:bodyPr/>
                    <a:lstStyle/>
                    <a:p>
                      <a:pPr algn="ctr">
                        <a:lnSpc>
                          <a:spcPct val="115000"/>
                        </a:lnSpc>
                        <a:spcAft>
                          <a:spcPts val="0"/>
                        </a:spcAft>
                      </a:pPr>
                      <a:r>
                        <a:rPr lang="ru-RU" sz="1600">
                          <a:effectLst/>
                        </a:rPr>
                        <a:t>MAX(МАКС)</a:t>
                      </a:r>
                      <a:endParaRPr lang="ru-RU" sz="1600">
                        <a:effectLst/>
                        <a:latin typeface="Times New Roman"/>
                        <a:ea typeface="Times New Roman"/>
                        <a:cs typeface="Times New Roman"/>
                      </a:endParaRPr>
                    </a:p>
                  </a:txBody>
                  <a:tcPr marL="68580" marR="68580" marT="0" marB="0" anchor="ctr"/>
                </a:tc>
                <a:tc>
                  <a:txBody>
                    <a:bodyPr/>
                    <a:lstStyle/>
                    <a:p>
                      <a:pPr>
                        <a:lnSpc>
                          <a:spcPct val="115000"/>
                        </a:lnSpc>
                        <a:spcAft>
                          <a:spcPts val="0"/>
                        </a:spcAft>
                      </a:pPr>
                      <a:r>
                        <a:rPr lang="ru-RU" sz="1600" dirty="0" err="1">
                          <a:effectLst/>
                        </a:rPr>
                        <a:t>Максимальне</a:t>
                      </a:r>
                      <a:r>
                        <a:rPr lang="ru-RU" sz="1600" dirty="0">
                          <a:effectLst/>
                        </a:rPr>
                        <a:t> </a:t>
                      </a:r>
                      <a:r>
                        <a:rPr lang="ru-RU" sz="1600" dirty="0" err="1">
                          <a:effectLst/>
                        </a:rPr>
                        <a:t>значення</a:t>
                      </a:r>
                      <a:endParaRPr lang="ru-RU" sz="16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600">
                          <a:effectLst/>
                        </a:rPr>
                        <a:t>Не менше одного</a:t>
                      </a:r>
                      <a:endParaRPr lang="ru-RU" sz="1600">
                        <a:effectLst/>
                        <a:latin typeface="Times New Roman"/>
                        <a:ea typeface="Times New Roman"/>
                        <a:cs typeface="Times New Roman"/>
                      </a:endParaRPr>
                    </a:p>
                  </a:txBody>
                  <a:tcPr marL="68580" marR="68580" marT="0" marB="0" anchor="ctr"/>
                </a:tc>
              </a:tr>
              <a:tr h="527332">
                <a:tc>
                  <a:txBody>
                    <a:bodyPr/>
                    <a:lstStyle/>
                    <a:p>
                      <a:pPr algn="ctr">
                        <a:lnSpc>
                          <a:spcPct val="115000"/>
                        </a:lnSpc>
                        <a:spcAft>
                          <a:spcPts val="0"/>
                        </a:spcAft>
                      </a:pPr>
                      <a:r>
                        <a:rPr lang="uk-UA" sz="1600">
                          <a:effectLst/>
                        </a:rPr>
                        <a:t>AVERAGE(СРЗНАЧ)</a:t>
                      </a:r>
                      <a:endParaRPr lang="ru-RU" sz="1600">
                        <a:effectLst/>
                        <a:latin typeface="Times New Roman"/>
                        <a:ea typeface="Times New Roman"/>
                        <a:cs typeface="Times New Roman"/>
                      </a:endParaRPr>
                    </a:p>
                  </a:txBody>
                  <a:tcPr marL="68580" marR="68580" marT="0" marB="0" anchor="ctr"/>
                </a:tc>
                <a:tc>
                  <a:txBody>
                    <a:bodyPr/>
                    <a:lstStyle/>
                    <a:p>
                      <a:pPr>
                        <a:lnSpc>
                          <a:spcPct val="115000"/>
                        </a:lnSpc>
                        <a:spcAft>
                          <a:spcPts val="0"/>
                        </a:spcAft>
                      </a:pPr>
                      <a:r>
                        <a:rPr lang="uk-UA" sz="1600">
                          <a:effectLst/>
                        </a:rPr>
                        <a:t>Середнє арифметичне Не менше одного</a:t>
                      </a:r>
                      <a:endParaRPr lang="ru-RU"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600">
                          <a:effectLst/>
                        </a:rPr>
                        <a:t>Не менше одного</a:t>
                      </a:r>
                      <a:endParaRPr lang="ru-RU" sz="1600">
                        <a:effectLst/>
                        <a:latin typeface="Times New Roman"/>
                        <a:ea typeface="Times New Roman"/>
                        <a:cs typeface="Times New Roman"/>
                      </a:endParaRPr>
                    </a:p>
                  </a:txBody>
                  <a:tcPr marL="68580" marR="68580" marT="0" marB="0" anchor="ctr"/>
                </a:tc>
              </a:tr>
              <a:tr h="527332">
                <a:tc>
                  <a:txBody>
                    <a:bodyPr/>
                    <a:lstStyle/>
                    <a:p>
                      <a:pPr algn="ctr">
                        <a:lnSpc>
                          <a:spcPct val="115000"/>
                        </a:lnSpc>
                        <a:spcAft>
                          <a:spcPts val="0"/>
                        </a:spcAft>
                      </a:pPr>
                      <a:r>
                        <a:rPr lang="uk-UA" sz="1600">
                          <a:effectLst/>
                        </a:rPr>
                        <a:t>COUNT(СЧЕТ)</a:t>
                      </a:r>
                      <a:endParaRPr lang="ru-RU" sz="1600">
                        <a:effectLst/>
                        <a:latin typeface="Times New Roman"/>
                        <a:ea typeface="Times New Roman"/>
                        <a:cs typeface="Times New Roman"/>
                      </a:endParaRPr>
                    </a:p>
                  </a:txBody>
                  <a:tcPr marL="68580" marR="68580" marT="0" marB="0" anchor="ctr"/>
                </a:tc>
                <a:tc>
                  <a:txBody>
                    <a:bodyPr/>
                    <a:lstStyle/>
                    <a:p>
                      <a:pPr>
                        <a:lnSpc>
                          <a:spcPct val="115000"/>
                        </a:lnSpc>
                        <a:spcAft>
                          <a:spcPts val="0"/>
                        </a:spcAft>
                      </a:pPr>
                      <a:r>
                        <a:rPr lang="uk-UA" sz="1600">
                          <a:effectLst/>
                        </a:rPr>
                        <a:t>Кількість комірок із числовими даними</a:t>
                      </a:r>
                      <a:endParaRPr lang="ru-RU"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600">
                          <a:effectLst/>
                        </a:rPr>
                        <a:t>Не менше одного</a:t>
                      </a:r>
                      <a:endParaRPr lang="ru-RU" sz="1600">
                        <a:effectLst/>
                        <a:latin typeface="Times New Roman"/>
                        <a:ea typeface="Times New Roman"/>
                        <a:cs typeface="Times New Roman"/>
                      </a:endParaRPr>
                    </a:p>
                  </a:txBody>
                  <a:tcPr marL="68580" marR="68580" marT="0" marB="0" anchor="ctr"/>
                </a:tc>
              </a:tr>
              <a:tr h="527332">
                <a:tc>
                  <a:txBody>
                    <a:bodyPr/>
                    <a:lstStyle/>
                    <a:p>
                      <a:pPr algn="ctr">
                        <a:lnSpc>
                          <a:spcPct val="115000"/>
                        </a:lnSpc>
                        <a:spcAft>
                          <a:spcPts val="0"/>
                        </a:spcAft>
                      </a:pPr>
                      <a:r>
                        <a:rPr lang="uk-UA" sz="1600">
                          <a:effectLst/>
                        </a:rPr>
                        <a:t>COUNTIF(СЧЕТЕСЛИ)</a:t>
                      </a:r>
                      <a:endParaRPr lang="ru-RU" sz="1600">
                        <a:effectLst/>
                        <a:latin typeface="Times New Roman"/>
                        <a:ea typeface="Times New Roman"/>
                        <a:cs typeface="Times New Roman"/>
                      </a:endParaRPr>
                    </a:p>
                  </a:txBody>
                  <a:tcPr marL="68580" marR="68580" marT="0" marB="0" anchor="ctr"/>
                </a:tc>
                <a:tc>
                  <a:txBody>
                    <a:bodyPr/>
                    <a:lstStyle/>
                    <a:p>
                      <a:pPr>
                        <a:lnSpc>
                          <a:spcPct val="115000"/>
                        </a:lnSpc>
                        <a:spcAft>
                          <a:spcPts val="0"/>
                        </a:spcAft>
                      </a:pPr>
                      <a:r>
                        <a:rPr lang="uk-UA" sz="1600">
                          <a:effectLst/>
                        </a:rPr>
                        <a:t>Кількість комірок, дані в яких</a:t>
                      </a:r>
                      <a:endParaRPr lang="ru-RU" sz="1600">
                        <a:effectLst/>
                      </a:endParaRPr>
                    </a:p>
                    <a:p>
                      <a:pPr>
                        <a:lnSpc>
                          <a:spcPct val="115000"/>
                        </a:lnSpc>
                        <a:spcAft>
                          <a:spcPts val="0"/>
                        </a:spcAft>
                      </a:pPr>
                      <a:r>
                        <a:rPr lang="uk-UA" sz="1600">
                          <a:effectLst/>
                        </a:rPr>
                        <a:t>задовольняють певній умові </a:t>
                      </a:r>
                      <a:endParaRPr lang="ru-RU"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600">
                          <a:effectLst/>
                        </a:rPr>
                        <a:t>Не менше одного</a:t>
                      </a:r>
                      <a:endParaRPr lang="ru-RU" sz="1600">
                        <a:effectLst/>
                        <a:latin typeface="Times New Roman"/>
                        <a:ea typeface="Times New Roman"/>
                        <a:cs typeface="Times New Roman"/>
                      </a:endParaRPr>
                    </a:p>
                  </a:txBody>
                  <a:tcPr marL="68580" marR="68580" marT="0" marB="0" anchor="ctr"/>
                </a:tc>
              </a:tr>
              <a:tr h="527332">
                <a:tc>
                  <a:txBody>
                    <a:bodyPr/>
                    <a:lstStyle/>
                    <a:p>
                      <a:pPr algn="ctr">
                        <a:lnSpc>
                          <a:spcPct val="115000"/>
                        </a:lnSpc>
                        <a:spcAft>
                          <a:spcPts val="0"/>
                        </a:spcAft>
                      </a:pPr>
                      <a:r>
                        <a:rPr lang="uk-UA" sz="1600">
                          <a:effectLst/>
                        </a:rPr>
                        <a:t>COUNTIFS</a:t>
                      </a:r>
                      <a:endParaRPr lang="ru-RU" sz="1600">
                        <a:effectLst/>
                      </a:endParaRPr>
                    </a:p>
                    <a:p>
                      <a:pPr algn="ctr">
                        <a:lnSpc>
                          <a:spcPct val="115000"/>
                        </a:lnSpc>
                        <a:spcAft>
                          <a:spcPts val="0"/>
                        </a:spcAft>
                      </a:pPr>
                      <a:r>
                        <a:rPr lang="uk-UA" sz="1600">
                          <a:effectLst/>
                        </a:rPr>
                        <a:t>(СЧЕТЕСЛИМН)</a:t>
                      </a:r>
                      <a:endParaRPr lang="ru-RU" sz="1600">
                        <a:effectLst/>
                        <a:latin typeface="Times New Roman"/>
                        <a:ea typeface="Times New Roman"/>
                        <a:cs typeface="Times New Roman"/>
                      </a:endParaRPr>
                    </a:p>
                  </a:txBody>
                  <a:tcPr marL="68580" marR="68580" marT="0" marB="0" anchor="ctr"/>
                </a:tc>
                <a:tc>
                  <a:txBody>
                    <a:bodyPr/>
                    <a:lstStyle/>
                    <a:p>
                      <a:pPr>
                        <a:lnSpc>
                          <a:spcPct val="115000"/>
                        </a:lnSpc>
                        <a:spcAft>
                          <a:spcPts val="0"/>
                        </a:spcAft>
                      </a:pPr>
                      <a:r>
                        <a:rPr lang="uk-UA" sz="1600">
                          <a:effectLst/>
                        </a:rPr>
                        <a:t>Кількість комірок, дані в яких</a:t>
                      </a:r>
                      <a:endParaRPr lang="ru-RU" sz="1600">
                        <a:effectLst/>
                      </a:endParaRPr>
                    </a:p>
                    <a:p>
                      <a:pPr>
                        <a:lnSpc>
                          <a:spcPct val="115000"/>
                        </a:lnSpc>
                        <a:spcAft>
                          <a:spcPts val="0"/>
                        </a:spcAft>
                      </a:pPr>
                      <a:r>
                        <a:rPr lang="uk-UA" sz="1600">
                          <a:effectLst/>
                        </a:rPr>
                        <a:t>задовольняють декільком умовам</a:t>
                      </a:r>
                      <a:endParaRPr lang="ru-RU"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600">
                          <a:effectLst/>
                        </a:rPr>
                        <a:t>Не менше одного</a:t>
                      </a:r>
                      <a:endParaRPr lang="ru-RU" sz="1600">
                        <a:effectLst/>
                        <a:latin typeface="Times New Roman"/>
                        <a:ea typeface="Times New Roman"/>
                        <a:cs typeface="Times New Roman"/>
                      </a:endParaRPr>
                    </a:p>
                  </a:txBody>
                  <a:tcPr marL="68580" marR="68580" marT="0" marB="0" anchor="ctr"/>
                </a:tc>
              </a:tr>
              <a:tr h="255076">
                <a:tc>
                  <a:txBody>
                    <a:bodyPr/>
                    <a:lstStyle/>
                    <a:p>
                      <a:pPr algn="ctr">
                        <a:lnSpc>
                          <a:spcPct val="115000"/>
                        </a:lnSpc>
                        <a:spcAft>
                          <a:spcPts val="0"/>
                        </a:spcAft>
                      </a:pPr>
                      <a:r>
                        <a:rPr lang="uk-UA" sz="1600">
                          <a:effectLst/>
                        </a:rPr>
                        <a:t>COUNTA(СЧЕТЗ)</a:t>
                      </a:r>
                      <a:endParaRPr lang="ru-RU" sz="1600">
                        <a:effectLst/>
                        <a:latin typeface="Times New Roman"/>
                        <a:ea typeface="Times New Roman"/>
                        <a:cs typeface="Times New Roman"/>
                      </a:endParaRPr>
                    </a:p>
                  </a:txBody>
                  <a:tcPr marL="68580" marR="68580" marT="0" marB="0" anchor="ctr"/>
                </a:tc>
                <a:tc>
                  <a:txBody>
                    <a:bodyPr/>
                    <a:lstStyle/>
                    <a:p>
                      <a:pPr>
                        <a:lnSpc>
                          <a:spcPct val="115000"/>
                        </a:lnSpc>
                        <a:spcAft>
                          <a:spcPts val="0"/>
                        </a:spcAft>
                      </a:pPr>
                      <a:r>
                        <a:rPr lang="uk-UA" sz="1600">
                          <a:effectLst/>
                        </a:rPr>
                        <a:t>Кількість непорожніх комірок</a:t>
                      </a:r>
                      <a:endParaRPr lang="ru-RU"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600" dirty="0">
                          <a:effectLst/>
                        </a:rPr>
                        <a:t>Не </a:t>
                      </a:r>
                      <a:r>
                        <a:rPr lang="ru-RU" sz="1600" dirty="0" err="1">
                          <a:effectLst/>
                        </a:rPr>
                        <a:t>менше</a:t>
                      </a:r>
                      <a:r>
                        <a:rPr lang="ru-RU" sz="1600" dirty="0">
                          <a:effectLst/>
                        </a:rPr>
                        <a:t> одного</a:t>
                      </a:r>
                      <a:endParaRPr lang="ru-RU" sz="16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958770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Домашнє завдання</a:t>
            </a:r>
            <a:endParaRPr lang="ru-RU" dirty="0"/>
          </a:p>
        </p:txBody>
      </p:sp>
      <p:sp>
        <p:nvSpPr>
          <p:cNvPr id="3" name="Объект 2"/>
          <p:cNvSpPr>
            <a:spLocks noGrp="1"/>
          </p:cNvSpPr>
          <p:nvPr>
            <p:ph idx="1"/>
          </p:nvPr>
        </p:nvSpPr>
        <p:spPr>
          <a:xfrm>
            <a:off x="899592" y="2276872"/>
            <a:ext cx="7416824" cy="3048001"/>
          </a:xfrm>
        </p:spPr>
        <p:txBody>
          <a:bodyPr>
            <a:noAutofit/>
          </a:bodyPr>
          <a:lstStyle/>
          <a:p>
            <a:pPr lvl="0" indent="0" algn="ctr">
              <a:buNone/>
            </a:pPr>
            <a:r>
              <a:rPr lang="uk-UA" sz="2800" i="1" kern="0" dirty="0" smtClean="0">
                <a:latin typeface="Verdana"/>
              </a:rPr>
              <a:t>Виписати </a:t>
            </a:r>
            <a:r>
              <a:rPr lang="uk-UA" sz="2800" i="1" kern="0" dirty="0" smtClean="0">
                <a:latin typeface="Verdana"/>
              </a:rPr>
              <a:t>декілька математичних і статистичних.      .</a:t>
            </a:r>
            <a:endParaRPr lang="ru-RU" sz="2800" dirty="0"/>
          </a:p>
        </p:txBody>
      </p:sp>
    </p:spTree>
    <p:extLst>
      <p:ext uri="{BB962C8B-B14F-4D97-AF65-F5344CB8AC3E}">
        <p14:creationId xmlns:p14="http://schemas.microsoft.com/office/powerpoint/2010/main" val="102398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295400"/>
            <a:ext cx="6984776" cy="909464"/>
          </a:xfrm>
        </p:spPr>
        <p:txBody>
          <a:bodyPr>
            <a:noAutofit/>
          </a:bodyPr>
          <a:lstStyle/>
          <a:p>
            <a:r>
              <a:rPr lang="uk-UA" sz="2200" dirty="0" smtClean="0">
                <a:solidFill>
                  <a:srgbClr val="002060"/>
                </a:solidFill>
              </a:rPr>
              <a:t>Тема минулого уроку: </a:t>
            </a:r>
            <a:r>
              <a:rPr lang="uk-UA" sz="2200" i="1" dirty="0"/>
              <a:t>Абсолютні, відносні й мішані посилання на клітинки та діапазони клітинок</a:t>
            </a:r>
            <a:endParaRPr lang="ru-RU" sz="2200" i="1" dirty="0"/>
          </a:p>
        </p:txBody>
      </p:sp>
      <p:sp>
        <p:nvSpPr>
          <p:cNvPr id="4" name="Блок-схема: знак завершения 3"/>
          <p:cNvSpPr/>
          <p:nvPr/>
        </p:nvSpPr>
        <p:spPr>
          <a:xfrm>
            <a:off x="1043608" y="2276872"/>
            <a:ext cx="3167558" cy="576064"/>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b="1" i="1" kern="0" dirty="0">
                <a:solidFill>
                  <a:schemeClr val="tx1"/>
                </a:solidFill>
                <a:latin typeface="Verdana"/>
              </a:rPr>
              <a:t>=(А1 + А2)/</a:t>
            </a:r>
            <a:r>
              <a:rPr lang="uk-UA" sz="2400" b="1" i="1" kern="0" dirty="0" smtClean="0">
                <a:solidFill>
                  <a:schemeClr val="tx1"/>
                </a:solidFill>
                <a:latin typeface="Verdana"/>
              </a:rPr>
              <a:t>5</a:t>
            </a:r>
            <a:endParaRPr lang="uk-UA" sz="2400" b="1" i="1" kern="0" dirty="0">
              <a:solidFill>
                <a:schemeClr val="tx1"/>
              </a:solidFill>
              <a:latin typeface="Verdana"/>
            </a:endParaRPr>
          </a:p>
        </p:txBody>
      </p:sp>
      <p:pic>
        <p:nvPicPr>
          <p:cNvPr id="7" name="Рисунок 6"/>
          <p:cNvPicPr>
            <a:picLocks noChangeAspect="1"/>
          </p:cNvPicPr>
          <p:nvPr/>
        </p:nvPicPr>
        <p:blipFill>
          <a:blip r:embed="rId2"/>
          <a:stretch>
            <a:fillRect/>
          </a:stretch>
        </p:blipFill>
        <p:spPr>
          <a:xfrm>
            <a:off x="4572000" y="2308137"/>
            <a:ext cx="3582692" cy="1767996"/>
          </a:xfrm>
          <a:prstGeom prst="rect">
            <a:avLst/>
          </a:prstGeom>
          <a:ln>
            <a:noFill/>
          </a:ln>
          <a:effectLst>
            <a:outerShdw blurRad="292100" dist="139700" dir="2700000" algn="tl" rotWithShape="0">
              <a:srgbClr val="333333">
                <a:alpha val="65000"/>
              </a:srgbClr>
            </a:outerShdw>
          </a:effectLst>
        </p:spPr>
      </p:pic>
      <p:sp>
        <p:nvSpPr>
          <p:cNvPr id="5" name="Блок-схема: знак завершения 4"/>
          <p:cNvSpPr/>
          <p:nvPr/>
        </p:nvSpPr>
        <p:spPr>
          <a:xfrm>
            <a:off x="914525" y="3068960"/>
            <a:ext cx="3168352" cy="648072"/>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latin typeface="Times New Roman" panose="02020603050405020304" pitchFamily="18" charset="0"/>
                <a:cs typeface="Times New Roman" panose="02020603050405020304" pitchFamily="18" charset="0"/>
              </a:rPr>
              <a:t>=(А3*В1)-5</a:t>
            </a:r>
            <a:r>
              <a:rPr lang="en-US" sz="2400" b="1" dirty="0" smtClean="0">
                <a:solidFill>
                  <a:schemeClr val="tx1"/>
                </a:solidFill>
                <a:latin typeface="Times New Roman" panose="02020603050405020304" pitchFamily="18" charset="0"/>
                <a:cs typeface="Times New Roman" panose="02020603050405020304" pitchFamily="18" charset="0"/>
              </a:rPr>
              <a:t>^2/C6</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6" name="Блок-схема: знак завершения 5"/>
          <p:cNvSpPr/>
          <p:nvPr/>
        </p:nvSpPr>
        <p:spPr>
          <a:xfrm>
            <a:off x="889745" y="3933056"/>
            <a:ext cx="3096344" cy="7200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 F4*$A$1</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0" name="Блок-схема: знак завершения 9"/>
          <p:cNvSpPr/>
          <p:nvPr/>
        </p:nvSpPr>
        <p:spPr>
          <a:xfrm>
            <a:off x="1139602" y="4869160"/>
            <a:ext cx="3096344" cy="7200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 G1*A$1</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1" name="Блок-схема: знак завершения 10"/>
          <p:cNvSpPr/>
          <p:nvPr/>
        </p:nvSpPr>
        <p:spPr>
          <a:xfrm>
            <a:off x="4716016" y="4437112"/>
            <a:ext cx="3096344" cy="7200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 G1*$A1</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286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p:nvPr/>
        </p:nvSpPr>
        <p:spPr>
          <a:xfrm>
            <a:off x="1115616" y="1152034"/>
            <a:ext cx="6912769" cy="2492990"/>
          </a:xfrm>
          <a:prstGeom prst="rect">
            <a:avLst/>
          </a:prstGeom>
          <a:noFill/>
          <a:ln>
            <a:solidFill>
              <a:schemeClr val="tx1">
                <a:lumMod val="95000"/>
                <a:lumOff val="5000"/>
              </a:schemeClr>
            </a:solidFill>
          </a:ln>
          <a:effectLst>
            <a:outerShdw blurRad="57150" dist="19050" dir="5400000" algn="ctr" rotWithShape="0">
              <a:srgbClr val="000000">
                <a:alpha val="63000"/>
              </a:srgbClr>
            </a:outerShdw>
          </a:effectLst>
        </p:spPr>
        <p:txBody>
          <a:bodyPr wrap="square" rtlCol="0">
            <a:spAutoFit/>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57200" algn="just" fontAlgn="base">
              <a:spcBef>
                <a:spcPct val="0"/>
              </a:spcBef>
              <a:spcAft>
                <a:spcPct val="0"/>
              </a:spcAft>
              <a:defRPr/>
            </a:pPr>
            <a:r>
              <a:rPr lang="uk-UA" sz="2600" b="1" i="1" kern="0" dirty="0" smtClean="0"/>
              <a:t>Ви вже вмієте використовувати для обчислень деякі вбудовані функції табличного процесора для знаходження суми значень діапазону клітинок, середнього значення, максимального чи мінімального значень.</a:t>
            </a:r>
            <a:endParaRPr lang="uk-UA" sz="2600" b="1" i="1" kern="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538" y="3717032"/>
            <a:ext cx="206692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709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p:nvPr/>
        </p:nvSpPr>
        <p:spPr>
          <a:xfrm>
            <a:off x="1043608" y="1164808"/>
            <a:ext cx="7056784" cy="3416320"/>
          </a:xfrm>
          <a:prstGeom prst="rect">
            <a:avLst/>
          </a:prstGeom>
          <a:noFill/>
          <a:ln>
            <a:solidFill>
              <a:schemeClr val="tx1">
                <a:lumMod val="95000"/>
                <a:lumOff val="5000"/>
              </a:schemeClr>
            </a:solidFill>
          </a:ln>
          <a:effectLst>
            <a:outerShdw blurRad="57150" dist="19050" dir="5400000" algn="ctr" rotWithShape="0">
              <a:srgbClr val="000000">
                <a:alpha val="63000"/>
              </a:srgbClr>
            </a:outerShdw>
          </a:effectLst>
        </p:spPr>
        <p:txBody>
          <a:bodyPr wrap="square" rtlCol="0">
            <a:spAutoFit/>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57200" algn="just" fontAlgn="base">
              <a:spcBef>
                <a:spcPct val="0"/>
              </a:spcBef>
              <a:spcAft>
                <a:spcPct val="0"/>
              </a:spcAft>
              <a:defRPr/>
            </a:pPr>
            <a:r>
              <a:rPr lang="uk-UA" sz="2400" b="1" i="1" kern="0" dirty="0"/>
              <a:t>Табличний процесор містить великий набір вбудованих функцій, які можна використати для обчислень та опрацювання даних. Кожна функція має своє ім'я, більшість функцій містить принаймні один необхідний для обчислення значення функції аргумент. Аргументи записуються в круглих дужках і відокремлюються один від одного крапкою з комою (;). </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5995" r="60187" b="84650"/>
          <a:stretch/>
        </p:blipFill>
        <p:spPr bwMode="auto">
          <a:xfrm>
            <a:off x="787179" y="4581128"/>
            <a:ext cx="7529237" cy="995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5225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132856"/>
            <a:ext cx="6768752" cy="3153896"/>
          </a:xfrm>
        </p:spPr>
        <p:txBody>
          <a:bodyPr>
            <a:normAutofit fontScale="90000"/>
          </a:bodyPr>
          <a:lstStyle/>
          <a:p>
            <a:pPr>
              <a:lnSpc>
                <a:spcPct val="130000"/>
              </a:lnSpc>
            </a:pPr>
            <a:r>
              <a:rPr lang="ru-RU" sz="3100" dirty="0" smtClean="0">
                <a:solidFill>
                  <a:srgbClr val="0070C0"/>
                </a:solidFill>
              </a:rPr>
              <a:t>Тема </a:t>
            </a:r>
            <a:r>
              <a:rPr lang="uk-UA" sz="3100" dirty="0" smtClean="0">
                <a:solidFill>
                  <a:srgbClr val="0070C0"/>
                </a:solidFill>
              </a:rPr>
              <a:t>сьогоднішнього уроку: </a:t>
            </a:r>
            <a:r>
              <a:rPr lang="uk-UA" b="1" dirty="0" smtClean="0">
                <a:solidFill>
                  <a:srgbClr val="0070C0"/>
                </a:solidFill>
              </a:rPr>
              <a:t>Призначення й використання математичних і статистичних функцій табличного процесора</a:t>
            </a:r>
            <a:endParaRPr lang="ru-RU" b="1" dirty="0">
              <a:solidFill>
                <a:srgbClr val="0070C0"/>
              </a:solidFill>
            </a:endParaRPr>
          </a:p>
        </p:txBody>
      </p:sp>
    </p:spTree>
    <p:extLst>
      <p:ext uri="{BB962C8B-B14F-4D97-AF65-F5344CB8AC3E}">
        <p14:creationId xmlns:p14="http://schemas.microsoft.com/office/powerpoint/2010/main" val="3046477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231032"/>
            <a:ext cx="7056784" cy="685800"/>
          </a:xfrm>
        </p:spPr>
        <p:txBody>
          <a:bodyPr>
            <a:noAutofit/>
          </a:bodyPr>
          <a:lstStyle/>
          <a:p>
            <a:r>
              <a:rPr lang="uk-UA" sz="2400" dirty="0" smtClean="0">
                <a:solidFill>
                  <a:srgbClr val="0070C0"/>
                </a:solidFill>
              </a:rPr>
              <a:t>Математичні функції табличного процесора</a:t>
            </a:r>
            <a:endParaRPr lang="ru-RU" sz="2400" dirty="0">
              <a:solidFill>
                <a:srgbClr val="0070C0"/>
              </a:solidFill>
            </a:endParaRPr>
          </a:p>
        </p:txBody>
      </p:sp>
      <p:sp>
        <p:nvSpPr>
          <p:cNvPr id="3" name="Объект 2"/>
          <p:cNvSpPr>
            <a:spLocks noGrp="1"/>
          </p:cNvSpPr>
          <p:nvPr>
            <p:ph idx="1"/>
          </p:nvPr>
        </p:nvSpPr>
        <p:spPr>
          <a:xfrm>
            <a:off x="971600" y="1988840"/>
            <a:ext cx="7416824" cy="3744416"/>
          </a:xfrm>
        </p:spPr>
        <p:txBody>
          <a:bodyPr>
            <a:normAutofit/>
          </a:bodyPr>
          <a:lstStyle/>
          <a:p>
            <a:pPr indent="0" algn="ctr">
              <a:buNone/>
            </a:pPr>
            <a:r>
              <a:rPr lang="ru-RU" sz="2600" dirty="0" err="1"/>
              <a:t>Математичні</a:t>
            </a:r>
            <a:r>
              <a:rPr lang="ru-RU" sz="2600" dirty="0"/>
              <a:t> </a:t>
            </a:r>
            <a:r>
              <a:rPr lang="ru-RU" sz="2600" dirty="0" err="1"/>
              <a:t>функції</a:t>
            </a:r>
            <a:r>
              <a:rPr lang="ru-RU" sz="2600" dirty="0"/>
              <a:t> </a:t>
            </a:r>
            <a:r>
              <a:rPr lang="ru-RU" sz="2600" dirty="0" err="1"/>
              <a:t>використовують</a:t>
            </a:r>
            <a:r>
              <a:rPr lang="ru-RU" sz="2600" dirty="0"/>
              <a:t> для </a:t>
            </a:r>
            <a:r>
              <a:rPr lang="ru-RU" sz="2600" dirty="0" err="1"/>
              <a:t>виконання</a:t>
            </a:r>
            <a:r>
              <a:rPr lang="ru-RU" sz="2600" dirty="0"/>
              <a:t> </a:t>
            </a:r>
            <a:r>
              <a:rPr lang="ru-RU" sz="2600" dirty="0" err="1"/>
              <a:t>різних</a:t>
            </a:r>
            <a:r>
              <a:rPr lang="ru-RU" sz="2600" dirty="0"/>
              <a:t> </a:t>
            </a:r>
            <a:r>
              <a:rPr lang="ru-RU" sz="2600" dirty="0" err="1"/>
              <a:t>математичних</a:t>
            </a:r>
            <a:r>
              <a:rPr lang="ru-RU" sz="2600" dirty="0"/>
              <a:t> </a:t>
            </a:r>
            <a:r>
              <a:rPr lang="ru-RU" sz="2600" dirty="0" err="1"/>
              <a:t>обчислень</a:t>
            </a:r>
            <a:r>
              <a:rPr lang="ru-RU" sz="2600" dirty="0" smtClean="0"/>
              <a:t>.</a:t>
            </a:r>
          </a:p>
          <a:p>
            <a:pPr marL="285750" indent="-285750">
              <a:buFont typeface="Wingdings" panose="05000000000000000000" pitchFamily="2" charset="2"/>
              <a:buChar char="Ø"/>
            </a:pPr>
            <a:r>
              <a:rPr lang="uk-UA" sz="2600" b="1" dirty="0" smtClean="0">
                <a:solidFill>
                  <a:srgbClr val="FF0000"/>
                </a:solidFill>
              </a:rPr>
              <a:t>Математичні функції в </a:t>
            </a:r>
            <a:r>
              <a:rPr lang="en-US" sz="2600" b="1" dirty="0" smtClean="0">
                <a:solidFill>
                  <a:srgbClr val="FF0000"/>
                </a:solidFill>
              </a:rPr>
              <a:t>Excel </a:t>
            </a:r>
            <a:r>
              <a:rPr lang="uk-UA" sz="2600" dirty="0" smtClean="0"/>
              <a:t>– це функції, призначені для виконання обчислень над числами та/або даними комірок: округлення , перетворення чисел тощо.</a:t>
            </a:r>
          </a:p>
          <a:p>
            <a:pPr marL="285750" indent="-285750">
              <a:buFont typeface="Wingdings" panose="05000000000000000000" pitchFamily="2" charset="2"/>
              <a:buChar char="Ø"/>
            </a:pPr>
            <a:endParaRPr lang="ru-RU" dirty="0" smtClean="0"/>
          </a:p>
          <a:p>
            <a:endParaRPr lang="ru-RU" dirty="0"/>
          </a:p>
        </p:txBody>
      </p:sp>
    </p:spTree>
    <p:extLst>
      <p:ext uri="{BB962C8B-B14F-4D97-AF65-F5344CB8AC3E}">
        <p14:creationId xmlns:p14="http://schemas.microsoft.com/office/powerpoint/2010/main" val="1548506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71600" y="1124744"/>
            <a:ext cx="7056784" cy="685800"/>
          </a:xfrm>
          <a:prstGeom prst="rect">
            <a:avLst/>
          </a:prstGeom>
        </p:spPr>
        <p:txBody>
          <a:bodyPr>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dirty="0" smtClean="0">
                <a:solidFill>
                  <a:srgbClr val="0070C0"/>
                </a:solidFill>
              </a:rPr>
              <a:t>Математичні функції табличного процесора</a:t>
            </a:r>
            <a:endParaRPr lang="ru-RU" sz="2400" dirty="0">
              <a:solidFill>
                <a:srgbClr val="0070C0"/>
              </a:solidFill>
            </a:endParaRPr>
          </a:p>
        </p:txBody>
      </p:sp>
      <p:sp>
        <p:nvSpPr>
          <p:cNvPr id="3" name="Объект 2"/>
          <p:cNvSpPr txBox="1">
            <a:spLocks/>
          </p:cNvSpPr>
          <p:nvPr/>
        </p:nvSpPr>
        <p:spPr>
          <a:xfrm>
            <a:off x="899592" y="1700808"/>
            <a:ext cx="7416824" cy="720080"/>
          </a:xfrm>
          <a:prstGeom prst="rect">
            <a:avLst/>
          </a:prstGeom>
        </p:spPr>
        <p:txBody>
          <a:bodyPr>
            <a:normAutofit lnSpcReduction="10000"/>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indent="0" algn="ctr">
              <a:buFont typeface="Wingdings" pitchFamily="2" charset="2"/>
              <a:buNone/>
            </a:pPr>
            <a:r>
              <a:rPr lang="uk-UA" sz="2800" dirty="0" smtClean="0"/>
              <a:t>Розглянемо деякі математичні функції </a:t>
            </a:r>
          </a:p>
        </p:txBody>
      </p:sp>
      <p:graphicFrame>
        <p:nvGraphicFramePr>
          <p:cNvPr id="4" name="Таблица 3"/>
          <p:cNvGraphicFramePr>
            <a:graphicFrameLocks noGrp="1"/>
          </p:cNvGraphicFramePr>
          <p:nvPr>
            <p:extLst>
              <p:ext uri="{D42A27DB-BD31-4B8C-83A1-F6EECF244321}">
                <p14:modId xmlns:p14="http://schemas.microsoft.com/office/powerpoint/2010/main" val="524094473"/>
              </p:ext>
            </p:extLst>
          </p:nvPr>
        </p:nvGraphicFramePr>
        <p:xfrm>
          <a:off x="899592" y="2420888"/>
          <a:ext cx="7344815" cy="3123801"/>
        </p:xfrm>
        <a:graphic>
          <a:graphicData uri="http://schemas.openxmlformats.org/drawingml/2006/table">
            <a:tbl>
              <a:tblPr firstRow="1" firstCol="1" bandRow="1">
                <a:tableStyleId>{073A0DAA-6AF3-43AB-8588-CEC1D06C72B9}</a:tableStyleId>
              </a:tblPr>
              <a:tblGrid>
                <a:gridCol w="2448016"/>
                <a:gridCol w="2448016"/>
                <a:gridCol w="2448783"/>
              </a:tblGrid>
              <a:tr h="401187">
                <a:tc>
                  <a:txBody>
                    <a:bodyPr/>
                    <a:lstStyle/>
                    <a:p>
                      <a:pPr algn="ctr">
                        <a:spcAft>
                          <a:spcPts val="0"/>
                        </a:spcAft>
                      </a:pPr>
                      <a:r>
                        <a:rPr lang="ru-RU" sz="1800" dirty="0" err="1" smtClean="0">
                          <a:effectLst/>
                        </a:rPr>
                        <a:t>Ім’я</a:t>
                      </a:r>
                      <a:r>
                        <a:rPr lang="ru-RU" sz="1800" dirty="0" smtClean="0">
                          <a:effectLst/>
                        </a:rPr>
                        <a:t> (англ./рос.)</a:t>
                      </a:r>
                      <a:endParaRPr lang="ru-RU" sz="1800" dirty="0">
                        <a:effectLst/>
                        <a:latin typeface="Times New Roman"/>
                        <a:ea typeface="Times New Roman"/>
                        <a:cs typeface="Times New Roman"/>
                      </a:endParaRPr>
                    </a:p>
                  </a:txBody>
                  <a:tcPr marL="68580" marR="68580" marT="0" marB="0" anchor="ctr"/>
                </a:tc>
                <a:tc>
                  <a:txBody>
                    <a:bodyPr/>
                    <a:lstStyle/>
                    <a:p>
                      <a:pPr algn="ctr">
                        <a:spcAft>
                          <a:spcPts val="0"/>
                        </a:spcAft>
                      </a:pPr>
                      <a:r>
                        <a:rPr lang="ru-RU" sz="1800" dirty="0" err="1">
                          <a:effectLst/>
                        </a:rPr>
                        <a:t>Опис</a:t>
                      </a:r>
                      <a:r>
                        <a:rPr lang="ru-RU" sz="1800" dirty="0">
                          <a:effectLst/>
                        </a:rPr>
                        <a:t> </a:t>
                      </a:r>
                      <a:r>
                        <a:rPr lang="ru-RU" sz="1800" dirty="0" err="1">
                          <a:effectLst/>
                        </a:rPr>
                        <a:t>дії</a:t>
                      </a:r>
                      <a:endParaRPr lang="ru-RU" sz="1800" dirty="0">
                        <a:effectLst/>
                        <a:latin typeface="Times New Roman"/>
                        <a:ea typeface="Times New Roman"/>
                        <a:cs typeface="Times New Roman"/>
                      </a:endParaRPr>
                    </a:p>
                  </a:txBody>
                  <a:tcPr marL="68580" marR="68580" marT="0" marB="0" anchor="ctr"/>
                </a:tc>
                <a:tc>
                  <a:txBody>
                    <a:bodyPr/>
                    <a:lstStyle/>
                    <a:p>
                      <a:pPr algn="ctr">
                        <a:spcAft>
                          <a:spcPts val="0"/>
                        </a:spcAft>
                      </a:pPr>
                      <a:r>
                        <a:rPr lang="ru-RU" sz="1800" dirty="0" err="1">
                          <a:effectLst/>
                        </a:rPr>
                        <a:t>Кількість</a:t>
                      </a:r>
                      <a:r>
                        <a:rPr lang="ru-RU" sz="1800" dirty="0">
                          <a:effectLst/>
                        </a:rPr>
                        <a:t> </a:t>
                      </a:r>
                      <a:r>
                        <a:rPr lang="ru-RU" sz="1800" dirty="0" err="1">
                          <a:effectLst/>
                        </a:rPr>
                        <a:t>аргументів</a:t>
                      </a:r>
                      <a:endParaRPr lang="ru-RU" sz="1800" dirty="0">
                        <a:effectLst/>
                        <a:latin typeface="Times New Roman"/>
                        <a:ea typeface="Times New Roman"/>
                        <a:cs typeface="Times New Roman"/>
                      </a:endParaRPr>
                    </a:p>
                  </a:txBody>
                  <a:tcPr marL="68580" marR="68580" marT="0" marB="0" anchor="ctr"/>
                </a:tc>
              </a:tr>
              <a:tr h="802375">
                <a:tc>
                  <a:txBody>
                    <a:bodyPr/>
                    <a:lstStyle/>
                    <a:p>
                      <a:pPr>
                        <a:spcAft>
                          <a:spcPts val="0"/>
                        </a:spcAft>
                      </a:pPr>
                      <a:r>
                        <a:rPr lang="ru-RU" sz="1800" dirty="0">
                          <a:effectLst/>
                        </a:rPr>
                        <a:t>ROUND</a:t>
                      </a:r>
                      <a:r>
                        <a:rPr lang="uk-UA" sz="1800" dirty="0">
                          <a:effectLst/>
                        </a:rPr>
                        <a:t>(ОКРУГЛ)</a:t>
                      </a:r>
                      <a:endParaRPr lang="ru-RU" sz="1800" dirty="0">
                        <a:effectLst/>
                        <a:latin typeface="Times New Roman"/>
                        <a:ea typeface="Times New Roman"/>
                        <a:cs typeface="Times New Roman"/>
                      </a:endParaRPr>
                    </a:p>
                  </a:txBody>
                  <a:tcPr marL="68580" marR="68580" marT="0" marB="0" anchor="ctr"/>
                </a:tc>
                <a:tc>
                  <a:txBody>
                    <a:bodyPr/>
                    <a:lstStyle/>
                    <a:p>
                      <a:pPr>
                        <a:spcAft>
                          <a:spcPts val="0"/>
                        </a:spcAft>
                      </a:pPr>
                      <a:r>
                        <a:rPr lang="uk-UA" sz="1800" dirty="0">
                          <a:effectLst/>
                        </a:rPr>
                        <a:t>Округлення до вказаної кількості цифр після коми</a:t>
                      </a:r>
                      <a:endParaRPr lang="ru-RU" sz="1800" dirty="0">
                        <a:effectLst/>
                        <a:latin typeface="Times New Roman"/>
                        <a:ea typeface="Times New Roman"/>
                        <a:cs typeface="Times New Roman"/>
                      </a:endParaRPr>
                    </a:p>
                  </a:txBody>
                  <a:tcPr marL="68580" marR="68580" marT="0" marB="0" anchor="ctr"/>
                </a:tc>
                <a:tc>
                  <a:txBody>
                    <a:bodyPr/>
                    <a:lstStyle/>
                    <a:p>
                      <a:pPr algn="ctr">
                        <a:spcAft>
                          <a:spcPts val="0"/>
                        </a:spcAft>
                      </a:pPr>
                      <a:r>
                        <a:rPr lang="uk-UA" sz="1800" dirty="0">
                          <a:effectLst/>
                        </a:rPr>
                        <a:t>Два</a:t>
                      </a:r>
                      <a:endParaRPr lang="ru-RU" sz="1800" dirty="0">
                        <a:effectLst/>
                        <a:latin typeface="Times New Roman"/>
                        <a:ea typeface="Times New Roman"/>
                        <a:cs typeface="Times New Roman"/>
                      </a:endParaRPr>
                    </a:p>
                  </a:txBody>
                  <a:tcPr marL="68580" marR="68580" marT="0" marB="0" anchor="ctr"/>
                </a:tc>
              </a:tr>
              <a:tr h="401187">
                <a:tc>
                  <a:txBody>
                    <a:bodyPr/>
                    <a:lstStyle/>
                    <a:p>
                      <a:pPr>
                        <a:spcAft>
                          <a:spcPts val="0"/>
                        </a:spcAft>
                      </a:pPr>
                      <a:r>
                        <a:rPr lang="ru-RU" sz="1800" dirty="0">
                          <a:effectLst/>
                        </a:rPr>
                        <a:t>MOD</a:t>
                      </a:r>
                      <a:r>
                        <a:rPr lang="uk-UA" sz="1800" dirty="0">
                          <a:effectLst/>
                        </a:rPr>
                        <a:t>(ОСТАТ)</a:t>
                      </a:r>
                      <a:endParaRPr lang="ru-RU" sz="1800" dirty="0">
                        <a:effectLst/>
                        <a:latin typeface="Times New Roman"/>
                        <a:ea typeface="Times New Roman"/>
                        <a:cs typeface="Times New Roman"/>
                      </a:endParaRPr>
                    </a:p>
                  </a:txBody>
                  <a:tcPr marL="68580" marR="68580" marT="0" marB="0" anchor="ctr"/>
                </a:tc>
                <a:tc>
                  <a:txBody>
                    <a:bodyPr/>
                    <a:lstStyle/>
                    <a:p>
                      <a:pPr>
                        <a:spcAft>
                          <a:spcPts val="0"/>
                        </a:spcAft>
                      </a:pPr>
                      <a:r>
                        <a:rPr lang="uk-UA" sz="1800" dirty="0">
                          <a:effectLst/>
                        </a:rPr>
                        <a:t>Остача від ділення</a:t>
                      </a:r>
                      <a:endParaRPr lang="ru-RU" sz="1800" dirty="0">
                        <a:effectLst/>
                        <a:latin typeface="Times New Roman"/>
                        <a:ea typeface="Times New Roman"/>
                        <a:cs typeface="Times New Roman"/>
                      </a:endParaRPr>
                    </a:p>
                  </a:txBody>
                  <a:tcPr marL="68580" marR="68580" marT="0" marB="0" anchor="ctr"/>
                </a:tc>
                <a:tc>
                  <a:txBody>
                    <a:bodyPr/>
                    <a:lstStyle/>
                    <a:p>
                      <a:pPr algn="ctr">
                        <a:spcAft>
                          <a:spcPts val="0"/>
                        </a:spcAft>
                      </a:pPr>
                      <a:r>
                        <a:rPr lang="uk-UA" sz="1800" dirty="0">
                          <a:effectLst/>
                        </a:rPr>
                        <a:t>Два</a:t>
                      </a:r>
                      <a:endParaRPr lang="ru-RU" sz="1800" dirty="0">
                        <a:effectLst/>
                        <a:latin typeface="Times New Roman"/>
                        <a:ea typeface="Times New Roman"/>
                        <a:cs typeface="Times New Roman"/>
                      </a:endParaRPr>
                    </a:p>
                  </a:txBody>
                  <a:tcPr marL="68580" marR="68580" marT="0" marB="0" anchor="ctr"/>
                </a:tc>
              </a:tr>
              <a:tr h="401187">
                <a:tc>
                  <a:txBody>
                    <a:bodyPr/>
                    <a:lstStyle/>
                    <a:p>
                      <a:pPr>
                        <a:spcAft>
                          <a:spcPts val="0"/>
                        </a:spcAft>
                      </a:pPr>
                      <a:r>
                        <a:rPr lang="ru-RU" sz="1800" dirty="0">
                          <a:effectLst/>
                        </a:rPr>
                        <a:t>PRODUCT</a:t>
                      </a:r>
                      <a:r>
                        <a:rPr lang="uk-UA" sz="1800" dirty="0">
                          <a:effectLst/>
                        </a:rPr>
                        <a:t>(ПРОИЗВЕД)</a:t>
                      </a:r>
                      <a:endParaRPr lang="ru-RU" sz="1800" dirty="0">
                        <a:effectLst/>
                        <a:latin typeface="Times New Roman"/>
                        <a:ea typeface="Times New Roman"/>
                        <a:cs typeface="Times New Roman"/>
                      </a:endParaRPr>
                    </a:p>
                  </a:txBody>
                  <a:tcPr marL="68580" marR="68580" marT="0" marB="0" anchor="ctr"/>
                </a:tc>
                <a:tc>
                  <a:txBody>
                    <a:bodyPr/>
                    <a:lstStyle/>
                    <a:p>
                      <a:pPr>
                        <a:spcAft>
                          <a:spcPts val="0"/>
                        </a:spcAft>
                      </a:pPr>
                      <a:r>
                        <a:rPr lang="uk-UA" sz="1800">
                          <a:effectLst/>
                        </a:rPr>
                        <a:t>Добуток</a:t>
                      </a:r>
                      <a:endParaRPr lang="ru-RU" sz="1800">
                        <a:effectLst/>
                        <a:latin typeface="Times New Roman"/>
                        <a:ea typeface="Times New Roman"/>
                        <a:cs typeface="Times New Roman"/>
                      </a:endParaRPr>
                    </a:p>
                  </a:txBody>
                  <a:tcPr marL="68580" marR="68580" marT="0" marB="0" anchor="ctr"/>
                </a:tc>
                <a:tc>
                  <a:txBody>
                    <a:bodyPr/>
                    <a:lstStyle/>
                    <a:p>
                      <a:pPr algn="ctr">
                        <a:spcAft>
                          <a:spcPts val="0"/>
                        </a:spcAft>
                      </a:pPr>
                      <a:r>
                        <a:rPr lang="uk-UA" sz="1800" dirty="0">
                          <a:effectLst/>
                        </a:rPr>
                        <a:t>Не менше одного</a:t>
                      </a:r>
                      <a:endParaRPr lang="ru-RU" sz="1800" dirty="0">
                        <a:effectLst/>
                        <a:latin typeface="Times New Roman"/>
                        <a:ea typeface="Times New Roman"/>
                        <a:cs typeface="Times New Roman"/>
                      </a:endParaRPr>
                    </a:p>
                  </a:txBody>
                  <a:tcPr marL="68580" marR="68580" marT="0" marB="0" anchor="ctr"/>
                </a:tc>
              </a:tr>
              <a:tr h="401187">
                <a:tc>
                  <a:txBody>
                    <a:bodyPr/>
                    <a:lstStyle/>
                    <a:p>
                      <a:pPr>
                        <a:spcAft>
                          <a:spcPts val="0"/>
                        </a:spcAft>
                      </a:pPr>
                      <a:r>
                        <a:rPr lang="ru-RU" sz="1800" dirty="0">
                          <a:effectLst/>
                        </a:rPr>
                        <a:t>SUM</a:t>
                      </a:r>
                      <a:r>
                        <a:rPr lang="uk-UA" sz="1800" dirty="0">
                          <a:effectLst/>
                        </a:rPr>
                        <a:t>(СУММ)</a:t>
                      </a:r>
                      <a:endParaRPr lang="ru-RU" sz="1800" dirty="0">
                        <a:effectLst/>
                        <a:latin typeface="Times New Roman"/>
                        <a:ea typeface="Times New Roman"/>
                        <a:cs typeface="Times New Roman"/>
                      </a:endParaRPr>
                    </a:p>
                  </a:txBody>
                  <a:tcPr marL="68580" marR="68580" marT="0" marB="0" anchor="ctr"/>
                </a:tc>
                <a:tc>
                  <a:txBody>
                    <a:bodyPr/>
                    <a:lstStyle/>
                    <a:p>
                      <a:pPr>
                        <a:spcAft>
                          <a:spcPts val="0"/>
                        </a:spcAft>
                      </a:pPr>
                      <a:r>
                        <a:rPr lang="uk-UA" sz="1800">
                          <a:effectLst/>
                        </a:rPr>
                        <a:t>Сума</a:t>
                      </a:r>
                      <a:endParaRPr lang="ru-RU" sz="1800">
                        <a:effectLst/>
                        <a:latin typeface="Times New Roman"/>
                        <a:ea typeface="Times New Roman"/>
                        <a:cs typeface="Times New Roman"/>
                      </a:endParaRPr>
                    </a:p>
                  </a:txBody>
                  <a:tcPr marL="68580" marR="68580" marT="0" marB="0" anchor="ctr"/>
                </a:tc>
                <a:tc>
                  <a:txBody>
                    <a:bodyPr/>
                    <a:lstStyle/>
                    <a:p>
                      <a:pPr algn="ctr">
                        <a:spcAft>
                          <a:spcPts val="0"/>
                        </a:spcAft>
                      </a:pPr>
                      <a:r>
                        <a:rPr lang="uk-UA" sz="1800" dirty="0">
                          <a:effectLst/>
                        </a:rPr>
                        <a:t>Не менше одного</a:t>
                      </a:r>
                      <a:endParaRPr lang="ru-RU" sz="1800" dirty="0">
                        <a:effectLst/>
                        <a:latin typeface="Times New Roman"/>
                        <a:ea typeface="Times New Roman"/>
                        <a:cs typeface="Times New Roman"/>
                      </a:endParaRPr>
                    </a:p>
                  </a:txBody>
                  <a:tcPr marL="68580" marR="68580" marT="0" marB="0" anchor="ctr"/>
                </a:tc>
              </a:tr>
              <a:tr h="401187">
                <a:tc>
                  <a:txBody>
                    <a:bodyPr/>
                    <a:lstStyle/>
                    <a:p>
                      <a:pPr>
                        <a:spcAft>
                          <a:spcPts val="0"/>
                        </a:spcAft>
                      </a:pPr>
                      <a:r>
                        <a:rPr lang="ru-RU" sz="1800" dirty="0">
                          <a:effectLst/>
                        </a:rPr>
                        <a:t>SUM</a:t>
                      </a:r>
                      <a:r>
                        <a:rPr lang="uk-UA" sz="1800" dirty="0">
                          <a:effectLst/>
                        </a:rPr>
                        <a:t>І</a:t>
                      </a:r>
                      <a:r>
                        <a:rPr lang="ru-RU" sz="1800" dirty="0">
                          <a:effectLst/>
                        </a:rPr>
                        <a:t>F</a:t>
                      </a:r>
                      <a:r>
                        <a:rPr lang="uk-UA" sz="1800" dirty="0">
                          <a:effectLst/>
                        </a:rPr>
                        <a:t>(СУММЕСЛИ)</a:t>
                      </a:r>
                      <a:endParaRPr lang="ru-RU" sz="1800" dirty="0">
                        <a:effectLst/>
                        <a:latin typeface="Times New Roman"/>
                        <a:ea typeface="Times New Roman"/>
                        <a:cs typeface="Times New Roman"/>
                      </a:endParaRPr>
                    </a:p>
                  </a:txBody>
                  <a:tcPr marL="68580" marR="68580" marT="0" marB="0" anchor="ctr"/>
                </a:tc>
                <a:tc>
                  <a:txBody>
                    <a:bodyPr/>
                    <a:lstStyle/>
                    <a:p>
                      <a:pPr>
                        <a:spcAft>
                          <a:spcPts val="0"/>
                        </a:spcAft>
                      </a:pPr>
                      <a:r>
                        <a:rPr lang="uk-UA" sz="1800" dirty="0">
                          <a:effectLst/>
                        </a:rPr>
                        <a:t>Сума за умови, що…</a:t>
                      </a:r>
                      <a:endParaRPr lang="ru-RU" sz="1800" dirty="0">
                        <a:effectLst/>
                        <a:latin typeface="Times New Roman"/>
                        <a:ea typeface="Times New Roman"/>
                        <a:cs typeface="Times New Roman"/>
                      </a:endParaRPr>
                    </a:p>
                  </a:txBody>
                  <a:tcPr marL="68580" marR="68580" marT="0" marB="0" anchor="ctr"/>
                </a:tc>
                <a:tc>
                  <a:txBody>
                    <a:bodyPr/>
                    <a:lstStyle/>
                    <a:p>
                      <a:pPr algn="ctr">
                        <a:spcAft>
                          <a:spcPts val="0"/>
                        </a:spcAft>
                      </a:pPr>
                      <a:r>
                        <a:rPr lang="ru-RU" sz="1800" dirty="0">
                          <a:effectLst/>
                        </a:rPr>
                        <a:t>Три</a:t>
                      </a:r>
                      <a:endParaRPr lang="ru-RU" sz="18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32907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533525" y="313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Заголовок 1"/>
          <p:cNvSpPr txBox="1">
            <a:spLocks noGrp="1"/>
          </p:cNvSpPr>
          <p:nvPr>
            <p:ph type="title"/>
          </p:nvPr>
        </p:nvSpPr>
        <p:spPr>
          <a:prstGeom prst="rect">
            <a:avLst/>
          </a:prstGeom>
        </p:spPr>
        <p:txBody>
          <a:bodyPr>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dirty="0" smtClean="0">
                <a:solidFill>
                  <a:srgbClr val="0070C0"/>
                </a:solidFill>
              </a:rPr>
              <a:t>Математичні функції табличного процесора</a:t>
            </a:r>
            <a:endParaRPr lang="ru-RU" sz="2400" dirty="0">
              <a:solidFill>
                <a:srgbClr val="0070C0"/>
              </a:solidFill>
            </a:endParaRPr>
          </a:p>
        </p:txBody>
      </p:sp>
      <p:sp>
        <p:nvSpPr>
          <p:cNvPr id="11" name="TextBox 10"/>
          <p:cNvSpPr txBox="1"/>
          <p:nvPr/>
        </p:nvSpPr>
        <p:spPr>
          <a:xfrm>
            <a:off x="755576" y="2132856"/>
            <a:ext cx="7560840" cy="1569660"/>
          </a:xfrm>
          <a:prstGeom prst="rect">
            <a:avLst/>
          </a:prstGeom>
          <a:noFill/>
        </p:spPr>
        <p:txBody>
          <a:bodyPr wrap="square" rtlCol="0">
            <a:spAutoFit/>
          </a:bodyPr>
          <a:lstStyle/>
          <a:p>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знайти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добуток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числових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даних</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діапазоні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комірок</a:t>
            </a:r>
            <a:r>
              <a:rPr lang="ru-RU" sz="2400" dirty="0">
                <a:latin typeface="Times New Roman" panose="02020603050405020304" pitchFamily="18" charset="0"/>
                <a:cs typeface="Times New Roman" panose="02020603050405020304" pitchFamily="18" charset="0"/>
              </a:rPr>
              <a:t> А1:В2 й </a:t>
            </a:r>
            <a:r>
              <a:rPr lang="ru-RU" sz="2400" dirty="0" err="1">
                <a:latin typeface="Times New Roman" panose="02020603050405020304" pitchFamily="18" charset="0"/>
                <a:cs typeface="Times New Roman" panose="02020603050405020304" pitchFamily="18" charset="0"/>
              </a:rPr>
              <a:t>округлити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десятих</a:t>
            </a:r>
            <a:r>
              <a:rPr lang="ru-RU" sz="2400" dirty="0">
                <a:latin typeface="Times New Roman" panose="02020603050405020304" pitchFamily="18" charset="0"/>
                <a:cs typeface="Times New Roman" panose="02020603050405020304" pitchFamily="18" charset="0"/>
              </a:rPr>
              <a:t>, то формула </a:t>
            </a:r>
            <a:r>
              <a:rPr lang="ru-RU" sz="2400" dirty="0" err="1">
                <a:latin typeface="Times New Roman" panose="02020603050405020304" pitchFamily="18" charset="0"/>
                <a:cs typeface="Times New Roman" panose="02020603050405020304" pitchFamily="18" charset="0"/>
              </a:rPr>
              <a:t>матиме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вигляд</a:t>
            </a:r>
            <a:r>
              <a:rPr lang="ru-RU" sz="2400" dirty="0">
                <a:latin typeface="Times New Roman" panose="02020603050405020304" pitchFamily="18" charset="0"/>
                <a:cs typeface="Times New Roman" panose="02020603050405020304" pitchFamily="18" charset="0"/>
              </a:rPr>
              <a:t>: =ROUND(PRODUСT(A1:B2);1)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=ОКРУГЛ(ПРОИЗВЕД(А1:В2);1)</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849" b="17852"/>
          <a:stretch/>
        </p:blipFill>
        <p:spPr bwMode="auto">
          <a:xfrm>
            <a:off x="1619672" y="3774524"/>
            <a:ext cx="5906266" cy="1886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7125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375048"/>
            <a:ext cx="6400800" cy="685800"/>
          </a:xfrm>
        </p:spPr>
        <p:txBody>
          <a:bodyPr>
            <a:noAutofit/>
          </a:bodyPr>
          <a:lstStyle/>
          <a:p>
            <a:r>
              <a:rPr lang="uk-UA" sz="2400" dirty="0" smtClean="0">
                <a:solidFill>
                  <a:srgbClr val="0070C0"/>
                </a:solidFill>
              </a:rPr>
              <a:t>Статистичні функції </a:t>
            </a:r>
            <a:r>
              <a:rPr lang="uk-UA" sz="2400" dirty="0">
                <a:solidFill>
                  <a:srgbClr val="0070C0"/>
                </a:solidFill>
              </a:rPr>
              <a:t>табличного процесора</a:t>
            </a:r>
            <a:r>
              <a:rPr lang="uk-UA" sz="2400" dirty="0" smtClean="0">
                <a:solidFill>
                  <a:srgbClr val="0070C0"/>
                </a:solidFill>
              </a:rPr>
              <a:t> </a:t>
            </a:r>
            <a:endParaRPr lang="ru-RU" sz="2400" dirty="0">
              <a:solidFill>
                <a:srgbClr val="0070C0"/>
              </a:solidFill>
            </a:endParaRPr>
          </a:p>
        </p:txBody>
      </p:sp>
      <p:sp>
        <p:nvSpPr>
          <p:cNvPr id="3" name="Объект 2"/>
          <p:cNvSpPr>
            <a:spLocks noGrp="1"/>
          </p:cNvSpPr>
          <p:nvPr>
            <p:ph idx="1"/>
          </p:nvPr>
        </p:nvSpPr>
        <p:spPr>
          <a:xfrm>
            <a:off x="1331640" y="2325215"/>
            <a:ext cx="6624736" cy="3048001"/>
          </a:xfrm>
        </p:spPr>
        <p:txBody>
          <a:bodyPr>
            <a:normAutofit fontScale="85000" lnSpcReduction="20000"/>
          </a:bodyPr>
          <a:lstStyle/>
          <a:p>
            <a:pPr indent="0">
              <a:buNone/>
            </a:pPr>
            <a:r>
              <a:rPr lang="ru-RU" sz="2800" dirty="0"/>
              <a:t>За </a:t>
            </a:r>
            <a:r>
              <a:rPr lang="ru-RU" sz="2800" dirty="0" err="1"/>
              <a:t>допомогою</a:t>
            </a:r>
            <a:r>
              <a:rPr lang="ru-RU" sz="2800" dirty="0"/>
              <a:t> </a:t>
            </a:r>
            <a:r>
              <a:rPr lang="ru-RU" sz="2800" dirty="0" err="1"/>
              <a:t>статистичних</a:t>
            </a:r>
            <a:r>
              <a:rPr lang="ru-RU" sz="2800" dirty="0"/>
              <a:t> </a:t>
            </a:r>
            <a:r>
              <a:rPr lang="ru-RU" sz="2800" dirty="0" err="1"/>
              <a:t>функцій</a:t>
            </a:r>
            <a:r>
              <a:rPr lang="ru-RU" sz="2800" dirty="0"/>
              <a:t> </a:t>
            </a:r>
            <a:r>
              <a:rPr lang="ru-RU" sz="2800" dirty="0" err="1"/>
              <a:t>можна</a:t>
            </a:r>
            <a:r>
              <a:rPr lang="ru-RU" sz="2800" dirty="0"/>
              <a:t> </a:t>
            </a:r>
            <a:r>
              <a:rPr lang="ru-RU" sz="2800" dirty="0" err="1"/>
              <a:t>знайти</a:t>
            </a:r>
            <a:r>
              <a:rPr lang="ru-RU" sz="2800" dirty="0"/>
              <a:t> </a:t>
            </a:r>
            <a:r>
              <a:rPr lang="ru-RU" sz="2800" dirty="0" err="1"/>
              <a:t>найбільше</a:t>
            </a:r>
            <a:r>
              <a:rPr lang="ru-RU" sz="2800" dirty="0"/>
              <a:t> і </a:t>
            </a:r>
            <a:r>
              <a:rPr lang="ru-RU" sz="2800" dirty="0" err="1"/>
              <a:t>найменше</a:t>
            </a:r>
            <a:r>
              <a:rPr lang="ru-RU" sz="2800" dirty="0"/>
              <a:t> </a:t>
            </a:r>
            <a:r>
              <a:rPr lang="ru-RU" sz="2800" dirty="0" err="1"/>
              <a:t>значення</a:t>
            </a:r>
            <a:r>
              <a:rPr lang="ru-RU" sz="2800" dirty="0"/>
              <a:t>, </a:t>
            </a:r>
            <a:r>
              <a:rPr lang="ru-RU" sz="2800" dirty="0" err="1"/>
              <a:t>розрахувати</a:t>
            </a:r>
            <a:r>
              <a:rPr lang="ru-RU" sz="2800" dirty="0"/>
              <a:t> </a:t>
            </a:r>
            <a:r>
              <a:rPr lang="ru-RU" sz="2800" dirty="0" err="1"/>
              <a:t>середнє</a:t>
            </a:r>
            <a:r>
              <a:rPr lang="ru-RU" sz="2800" dirty="0"/>
              <a:t> </a:t>
            </a:r>
            <a:r>
              <a:rPr lang="ru-RU" sz="2800" dirty="0" err="1"/>
              <a:t>значення</a:t>
            </a:r>
            <a:r>
              <a:rPr lang="ru-RU" sz="2800" dirty="0"/>
              <a:t> </a:t>
            </a:r>
            <a:r>
              <a:rPr lang="ru-RU" sz="2800" dirty="0" err="1"/>
              <a:t>тощо</a:t>
            </a:r>
            <a:r>
              <a:rPr lang="ru-RU" sz="2800" dirty="0"/>
              <a:t>.</a:t>
            </a:r>
            <a:endParaRPr lang="uk-UA" sz="2800" b="1" dirty="0" smtClean="0"/>
          </a:p>
          <a:p>
            <a:pPr marL="285750" indent="-285750">
              <a:buFont typeface="Wingdings" panose="05000000000000000000" pitchFamily="2" charset="2"/>
              <a:buChar char="Ø"/>
            </a:pPr>
            <a:r>
              <a:rPr lang="uk-UA" sz="2800" b="1" dirty="0" smtClean="0">
                <a:solidFill>
                  <a:srgbClr val="FF0000"/>
                </a:solidFill>
              </a:rPr>
              <a:t>Статистичні функції в </a:t>
            </a:r>
            <a:r>
              <a:rPr lang="en-US" sz="2800" b="1" dirty="0" smtClean="0">
                <a:solidFill>
                  <a:srgbClr val="FF0000"/>
                </a:solidFill>
              </a:rPr>
              <a:t>Excel </a:t>
            </a:r>
            <a:r>
              <a:rPr lang="en-US" sz="2800" dirty="0" smtClean="0"/>
              <a:t>– </a:t>
            </a:r>
            <a:r>
              <a:rPr lang="uk-UA" sz="2800" dirty="0" smtClean="0"/>
              <a:t>це функції, призначені для аналізу значень діапазонів комірок.</a:t>
            </a:r>
          </a:p>
          <a:p>
            <a:pPr indent="0">
              <a:buNone/>
            </a:pPr>
            <a:endParaRPr lang="ru-RU" dirty="0"/>
          </a:p>
        </p:txBody>
      </p:sp>
    </p:spTree>
    <p:extLst>
      <p:ext uri="{BB962C8B-B14F-4D97-AF65-F5344CB8AC3E}">
        <p14:creationId xmlns:p14="http://schemas.microsoft.com/office/powerpoint/2010/main" val="3600088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268</TotalTime>
  <Words>464</Words>
  <Application>Microsoft Office PowerPoint</Application>
  <PresentationFormat>Экран (4:3)</PresentationFormat>
  <Paragraphs>72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Кутюр</vt:lpstr>
      <vt:lpstr>Математичні та статистичні функції - max, min, sum, average, count, countif.  </vt:lpstr>
      <vt:lpstr>Тема минулого уроку: Абсолютні, відносні й мішані посилання на клітинки та діапазони клітинок</vt:lpstr>
      <vt:lpstr>Презентация PowerPoint</vt:lpstr>
      <vt:lpstr>Презентация PowerPoint</vt:lpstr>
      <vt:lpstr>Тема сьогоднішнього уроку: Призначення й використання математичних і статистичних функцій табличного процесора</vt:lpstr>
      <vt:lpstr>Математичні функції табличного процесора</vt:lpstr>
      <vt:lpstr>Презентация PowerPoint</vt:lpstr>
      <vt:lpstr>Математичні функції табличного процесора</vt:lpstr>
      <vt:lpstr>Статистичні функції табличного процесора </vt:lpstr>
      <vt:lpstr>Статистичні функції табличного процесора </vt:lpstr>
      <vt:lpstr>Статистичні функції табличного процесора </vt:lpstr>
      <vt:lpstr>Презентация PowerPoint</vt:lpstr>
      <vt:lpstr>Домашнє завдання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Привіт 8 клас</dc:title>
  <dc:creator>Kristi</dc:creator>
  <cp:lastModifiedBy>Пользователь Windows</cp:lastModifiedBy>
  <cp:revision>26</cp:revision>
  <dcterms:created xsi:type="dcterms:W3CDTF">2019-01-31T20:24:55Z</dcterms:created>
  <dcterms:modified xsi:type="dcterms:W3CDTF">2020-12-06T19:48:30Z</dcterms:modified>
</cp:coreProperties>
</file>