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6" r:id="rId3"/>
    <p:sldId id="267" r:id="rId4"/>
    <p:sldId id="259" r:id="rId5"/>
    <p:sldId id="262" r:id="rId6"/>
    <p:sldId id="263" r:id="rId7"/>
    <p:sldId id="268" r:id="rId8"/>
    <p:sldId id="264" r:id="rId9"/>
    <p:sldId id="265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820000"/>
    <a:srgbClr val="800000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sus\Downloads\1.m4a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sus\Downloads\10.m4a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ownloads\2.m4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ownloads\3.m4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sus\Downloads\4.m4a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sus\Downloads\5.m4a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sus\Downloads\6.m4a" TargetMode="External"/><Relationship Id="rId6" Type="http://schemas.openxmlformats.org/officeDocument/2006/relationships/image" Target="../media/image18.jpeg"/><Relationship Id="rId5" Type="http://schemas.openxmlformats.org/officeDocument/2006/relationships/image" Target="NULL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sus\Downloads\7.m4a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sus\Downloads\8.m4a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sus\Downloads\9.m4a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 cstate="print"/>
          <a:srcRect l="33376" t="13843" r="13427" b="77461"/>
          <a:stretch>
            <a:fillRect/>
          </a:stretch>
        </p:blipFill>
        <p:spPr bwMode="auto">
          <a:xfrm>
            <a:off x="1691680" y="0"/>
            <a:ext cx="7452320" cy="11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untitledррррррррр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38"/>
          <a:stretch>
            <a:fillRect/>
          </a:stretch>
        </p:blipFill>
        <p:spPr>
          <a:xfrm>
            <a:off x="6357950" y="642918"/>
            <a:ext cx="2988840" cy="220486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59832" y="1628800"/>
            <a:ext cx="60841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Історична основа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Пісні про Роланда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оетичне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переосмислення у творі реальних подій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3895889"/>
            <a:ext cx="5927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Народ …відчуває потребу історичного усвідомлення, …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 зберігає при допомозі вірша й співу свою історію».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Р. Менендес Підаль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6" name="Рисунок 15" descr="papyrus-scroll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6552" y="188640"/>
            <a:ext cx="3576126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270094_original.jpg"/>
          <p:cNvPicPr>
            <a:picLocks noChangeAspect="1"/>
          </p:cNvPicPr>
          <p:nvPr/>
        </p:nvPicPr>
        <p:blipFill>
          <a:blip r:embed="rId7" cstate="print"/>
          <a:srcRect t="9947" r="7940" b="2251"/>
          <a:stretch>
            <a:fillRect/>
          </a:stretch>
        </p:blipFill>
        <p:spPr>
          <a:xfrm>
            <a:off x="107504" y="1124744"/>
            <a:ext cx="2376264" cy="288032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504" y="5085184"/>
            <a:ext cx="2448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«Пісня 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Роланда»  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untitledнннн.bmp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00662" y="4500570"/>
            <a:ext cx="3643338" cy="2357430"/>
          </a:xfrm>
          <a:prstGeom prst="rect">
            <a:avLst/>
          </a:prstGeom>
        </p:spPr>
      </p:pic>
      <p:pic>
        <p:nvPicPr>
          <p:cNvPr id="11" name="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07246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62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 cstate="print"/>
          <a:srcRect l="33376" t="13843" r="13427" b="77461"/>
          <a:stretch>
            <a:fillRect/>
          </a:stretch>
        </p:blipFill>
        <p:spPr bwMode="auto">
          <a:xfrm>
            <a:off x="467544" y="0"/>
            <a:ext cx="8676456" cy="90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763688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063380" y="1777380"/>
            <a:ext cx="1124744" cy="903649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36999589_26904894_geraldika.jpg"/>
          <p:cNvPicPr>
            <a:picLocks noChangeAspect="1"/>
          </p:cNvPicPr>
          <p:nvPr/>
        </p:nvPicPr>
        <p:blipFill>
          <a:blip r:embed="rId5" cstate="print"/>
          <a:srcRect l="1114" t="2463"/>
          <a:stretch>
            <a:fillRect/>
          </a:stretch>
        </p:blipFill>
        <p:spPr>
          <a:xfrm>
            <a:off x="234439" y="5229200"/>
            <a:ext cx="1346507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papyrus-scroll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8520" y="-99392"/>
            <a:ext cx="2016222" cy="2664296"/>
          </a:xfrm>
          <a:prstGeom prst="rect">
            <a:avLst/>
          </a:prstGeom>
        </p:spPr>
      </p:pic>
      <p:pic>
        <p:nvPicPr>
          <p:cNvPr id="15" name="Рисунок 14" descr="270094_original.jpg"/>
          <p:cNvPicPr>
            <a:picLocks noChangeAspect="1"/>
          </p:cNvPicPr>
          <p:nvPr/>
        </p:nvPicPr>
        <p:blipFill>
          <a:blip r:embed="rId7" cstate="print"/>
          <a:srcRect t="9947" r="7940" b="2251"/>
          <a:stretch>
            <a:fillRect/>
          </a:stretch>
        </p:blipFill>
        <p:spPr>
          <a:xfrm>
            <a:off x="215008" y="377280"/>
            <a:ext cx="1329536" cy="17281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71670" y="1714488"/>
            <a:ext cx="68580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Прочитати «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Пісню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 Роланда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 Підготувати цитатні характеристики до головних героїв і персонажів твору (усно).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Індивідуальні  </a:t>
            </a:r>
            <a:r>
              <a:rPr lang="uk-UA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uk-UA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Підготувати повідомлення на тему «Герої поеми «Пісня про Роланда» - Роланд,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Олів’єр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Карл,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Ганелон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Марсілій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архієпископ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Турпін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196752"/>
            <a:ext cx="325864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Домашнє завдання</a:t>
            </a:r>
          </a:p>
          <a:p>
            <a:pPr lvl="0" algn="ctr"/>
            <a:r>
              <a:rPr lang="uk-U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всіх </a:t>
            </a:r>
            <a:r>
              <a:rPr lang="uk-U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учнів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10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28677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03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резентація з уроку Зарубіжна література для 8 класу на тему «Характерні  ознаки середньовічного героїчного епосу»."/>
          <p:cNvPicPr>
            <a:picLocks noGrp="1"/>
          </p:cNvPicPr>
          <p:nvPr>
            <p:ph idx="1"/>
          </p:nvPr>
        </p:nvPicPr>
        <p:blipFill>
          <a:blip r:embed="rId3"/>
          <a:srcRect r="1324" b="5066"/>
          <a:stretch>
            <a:fillRect/>
          </a:stretch>
        </p:blipFill>
        <p:spPr bwMode="auto">
          <a:xfrm>
            <a:off x="0" y="857232"/>
            <a:ext cx="91440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33376" t="13843" r="13427" b="77461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33376" t="13843" r="13427" b="77461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890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існя про Роланда - YouTub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4" cstate="print"/>
          <a:srcRect l="33376" t="13843" r="13427" b="77461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 cstate="print"/>
          <a:srcRect l="33376" t="13843" r="13427" b="77461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 cstate="print"/>
          <a:srcRect l="33376" t="13843" r="13427" b="77461"/>
          <a:stretch>
            <a:fillRect/>
          </a:stretch>
        </p:blipFill>
        <p:spPr bwMode="auto">
          <a:xfrm>
            <a:off x="1691680" y="0"/>
            <a:ext cx="7452320" cy="83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Карла Великого</a:t>
            </a:r>
            <a:endParaRPr lang="ru-RU" dirty="0"/>
          </a:p>
        </p:txBody>
      </p:sp>
      <p:pic>
        <p:nvPicPr>
          <p:cNvPr id="16" name="Рисунок 15" descr="papyrus-scrol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6552" y="188640"/>
            <a:ext cx="3576126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Karl_velikij%2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980728"/>
            <a:ext cx="2465783" cy="331236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8758" y="5085184"/>
            <a:ext cx="2529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Карл Великий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34535" y="908720"/>
            <a:ext cx="58111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Поеми про діяння Карла Великого</a:t>
            </a:r>
            <a:endParaRPr lang="ru-RU" sz="2800" b="1" cap="none" spc="0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03848" y="1772816"/>
            <a:ext cx="547260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Центром оповіді поем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 постать видатного правителя і полководця – короля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Франції Карла Великого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(правив 768-814 рр.), особи непересічної  і суперечливої. Серед тогочасних монархів Західної Європи він був першим і єдиним королем, хто зробив серйозні спроби об’єднати  державу і припинити криваві міжусобні війни феодалів. У таких поемах оспівувалася священна боротьба франків проти «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язичників»-мусульман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героїзувалася постать Карла Великого,  який поставав як втілення чеснот й оплот християнського світу. Пам’ять про великого володаря збереглася в народі. Поступово Карлу Великому стали приписувати риси й подвиги інших королів.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" name="Рисунок 20" descr="36999589_26904894_geraldika.jpg"/>
          <p:cNvPicPr>
            <a:picLocks noChangeAspect="1"/>
          </p:cNvPicPr>
          <p:nvPr/>
        </p:nvPicPr>
        <p:blipFill>
          <a:blip r:embed="rId7" cstate="print"/>
          <a:srcRect l="1114" t="2463"/>
          <a:stretch>
            <a:fillRect/>
          </a:stretch>
        </p:blipFill>
        <p:spPr>
          <a:xfrm>
            <a:off x="3131840" y="1449347"/>
            <a:ext cx="583383" cy="655157"/>
          </a:xfrm>
          <a:prstGeom prst="rect">
            <a:avLst/>
          </a:prstGeom>
        </p:spPr>
      </p:pic>
      <p:pic>
        <p:nvPicPr>
          <p:cNvPr id="22" name="Рисунок 21" descr="untitledрр.bmp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1619" y="5085184"/>
            <a:ext cx="5428853" cy="1995373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 cstate="print"/>
          <a:srcRect l="33376" t="13843" r="13427" b="77461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4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50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 cstate="print"/>
          <a:srcRect l="33376" t="13843" r="13427" b="77461"/>
          <a:stretch>
            <a:fillRect/>
          </a:stretch>
        </p:blipFill>
        <p:spPr bwMode="auto">
          <a:xfrm>
            <a:off x="1691680" y="0"/>
            <a:ext cx="7452320" cy="83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papyrus-scrol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7222" y="214290"/>
            <a:ext cx="3576126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07504" y="5085184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Історична основа «Пісні»  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1188616"/>
            <a:ext cx="590465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«Пісня про Роланда»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виникла на основі незначного в історичному плані реального факту. 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Улітку,  15 серпня 778 р.,  Карл Великий  завершив кількамісячний похід до північної Іспанії з метою протидії поширенню мусульманства, після чого повертався зі своїм військом до Франції через Піренейські гори. У Ронсельванській ущелині на його ар’єргард, очолюваний маркграфом Хруотландом, напали місцеві мешканці баски, які, до речі,  були християнами. Вони помстилися за розорення свого міста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Пампелуни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Перебивши всіх франків і пограбувавши обози, баски зникли так само раптово, як і з’явилися, відійшовши таємними, лише їм відомими стежками. Карл тоді навіть не міг помститися нападникам.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karl-239x300.jpg"/>
          <p:cNvPicPr>
            <a:picLocks noChangeAspect="1"/>
          </p:cNvPicPr>
          <p:nvPr/>
        </p:nvPicPr>
        <p:blipFill>
          <a:blip r:embed="rId6" cstate="print"/>
          <a:srcRect l="9489" r="8269"/>
          <a:stretch>
            <a:fillRect/>
          </a:stretch>
        </p:blipFill>
        <p:spPr>
          <a:xfrm>
            <a:off x="179512" y="980728"/>
            <a:ext cx="2232248" cy="3407020"/>
          </a:xfrm>
          <a:prstGeom prst="rect">
            <a:avLst/>
          </a:prstGeom>
        </p:spPr>
      </p:pic>
      <p:pic>
        <p:nvPicPr>
          <p:cNvPr id="11" name="Рисунок 10" descr="untitledрр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044" b="20607"/>
          <a:stretch>
            <a:fillRect/>
          </a:stretch>
        </p:blipFill>
        <p:spPr>
          <a:xfrm>
            <a:off x="0" y="5857892"/>
            <a:ext cx="4214809" cy="10001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57686" y="48577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Ар’єргард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– (буквально «</a:t>
            </a:r>
            <a:r>
              <a:rPr lang="ru-RU" b="1" i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тилова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охорона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») - </a:t>
            </a:r>
            <a:r>
              <a:rPr lang="ru-RU" b="1" i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частина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війська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яка </a:t>
            </a:r>
            <a:r>
              <a:rPr lang="ru-RU" b="1" i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час </a:t>
            </a:r>
            <a:r>
              <a:rPr lang="ru-RU" b="1" i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пресування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йде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позаду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головних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сил.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Маркграф – правитель </a:t>
            </a:r>
            <a:r>
              <a:rPr lang="ru-RU" b="1" i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прикордонної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області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(марки) </a:t>
            </a:r>
            <a:r>
              <a:rPr lang="ru-RU" b="1" i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франкської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держави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5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20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 cstate="print"/>
          <a:srcRect l="33376" t="13843" r="13427" b="77461"/>
          <a:stretch>
            <a:fillRect/>
          </a:stretch>
        </p:blipFill>
        <p:spPr bwMode="auto">
          <a:xfrm>
            <a:off x="467544" y="0"/>
            <a:ext cx="8676456" cy="692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99592" y="764704"/>
          <a:ext cx="7920880" cy="5855160"/>
        </p:xfrm>
        <a:graphic>
          <a:graphicData uri="http://schemas.openxmlformats.org/drawingml/2006/table">
            <a:tbl>
              <a:tblPr/>
              <a:tblGrid>
                <a:gridCol w="3384376"/>
                <a:gridCol w="4536504"/>
              </a:tblGrid>
              <a:tr h="26553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Calibri"/>
                        </a:rPr>
                        <a:t>Історична правда</a:t>
                      </a:r>
                      <a:endParaRPr lang="ru-RU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Calibri"/>
                        </a:rPr>
                        <a:t>Творчий вимисел</a:t>
                      </a:r>
                      <a:endParaRPr lang="ru-RU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Calibri"/>
                        </a:rPr>
                        <a:t>Похід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Calibri"/>
                        </a:rPr>
                        <a:t>Карла Великого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Calibri"/>
                        </a:rPr>
                        <a:t> до Іспанії у 778 році тривав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Calibri"/>
                        </a:rPr>
                        <a:t>декілька тижнів.</a:t>
                      </a:r>
                      <a:endParaRPr lang="ru-RU" sz="16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Calibri"/>
                        </a:rPr>
                        <a:t>Сім років 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  <a:cs typeface="Calibri"/>
                        </a:rPr>
                        <a:t>воює славний Карл з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Calibri"/>
                        </a:rPr>
                        <a:t>сарацинами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  <a:cs typeface="Calibri"/>
                        </a:rPr>
                        <a:t>. Він завоював усі іспанські міста, крім Сарагоси, де править сарацинський цар Марсілій.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Calibri"/>
                        </a:rPr>
                        <a:t>Уночі 15 серпня на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Calibri"/>
                        </a:rPr>
                        <a:t>ар’єргард війська 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Calibri"/>
                        </a:rPr>
                        <a:t>Карла Великого напали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Calibri"/>
                        </a:rPr>
                        <a:t>баски (християни).</a:t>
                      </a:r>
                      <a:endParaRPr lang="ru-RU" sz="16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Times New Roman"/>
                          <a:cs typeface="Calibri"/>
                        </a:rPr>
                        <a:t>В горах, у Ронсельванській ущелині, на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Calibri"/>
                        </a:rPr>
                        <a:t>двадцятитисячний ар’єргард 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  <a:cs typeface="Calibri"/>
                        </a:rPr>
                        <a:t>франків, очолюваний Роландом, нападає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Calibri"/>
                        </a:rPr>
                        <a:t>стотисячне військо сарацинів.</a:t>
                      </a:r>
                      <a:endParaRPr lang="ru-RU" sz="16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Calibri"/>
                        </a:rPr>
                        <a:t>У бою загинув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Calibri"/>
                        </a:rPr>
                        <a:t>маловідомий рицар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Calibri"/>
                        </a:rPr>
                        <a:t>, маркграф Хруотланд.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Times New Roman"/>
                          <a:cs typeface="Calibri"/>
                        </a:rPr>
                        <a:t>У жорстокій битві гине героїчний французький загін і відданий королю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Calibri"/>
                        </a:rPr>
                        <a:t>рицар Роланд.</a:t>
                      </a:r>
                      <a:endParaRPr lang="ru-RU" sz="16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Calibri"/>
                        </a:rPr>
                        <a:t>Битва 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Calibri"/>
                        </a:rPr>
                        <a:t>у Ронсевальському міжгір’ї 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Calibri"/>
                        </a:rPr>
                        <a:t>незначний історичний епізод 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Calibri"/>
                        </a:rPr>
                        <a:t>(один невдалий похід Карла Великого за весь час його правління).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Calibri"/>
                        </a:rPr>
                        <a:t>Грандіозна подія всенародного значення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  <a:cs typeface="Calibri"/>
                        </a:rPr>
                        <a:t>, битва війська франків-християн з маврами-загарбниками та усім мусульманським світом.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Calibri"/>
                        </a:rPr>
                        <a:t>Карл не міг помститися нападникам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Calibri"/>
                        </a:rPr>
                        <a:t>.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Calibri"/>
                        </a:rPr>
                        <a:t>Франки помстилися підступним ворогам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  <a:cs typeface="Calibri"/>
                        </a:rPr>
                        <a:t>, вщент розбивають сарацинське військо і піддають хрещенню сто тисяч невірних.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 rot="5400000">
            <a:off x="4351412" y="2065412"/>
            <a:ext cx="548680" cy="903649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899592" y="764704"/>
            <a:ext cx="8136904" cy="5544617"/>
            <a:chOff x="467544" y="957401"/>
            <a:chExt cx="6840760" cy="4919871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67544" y="957401"/>
              <a:ext cx="6840760" cy="4919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1557223" y="1009934"/>
              <a:ext cx="5661881" cy="1201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І</a:t>
              </a:r>
              <a:r>
                <a:rPr kumimoji="0" lang="uk-UA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сторичні події </a:t>
              </a:r>
              <a:r>
                <a:rPr kumimoji="0" lang="uk-UA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переосмислюються народом з точки зору народної ідеології.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</a:t>
              </a:r>
              <a:r>
                <a:rPr kumimoji="0" lang="uk-UA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такому випадку говориться: історичний факт у творі опоетизований.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1846" y="2398628"/>
              <a:ext cx="6192688" cy="300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/>
            </a:p>
          </p:txBody>
        </p:sp>
        <p:pic>
          <p:nvPicPr>
            <p:cNvPr id="28" name="Рисунок 27" descr="untitledшш.bmp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contrast="-40000"/>
            </a:blip>
            <a:srcRect l="78947" t="21724" r="7895" b="56552"/>
            <a:stretch>
              <a:fillRect/>
            </a:stretch>
          </p:blipFill>
          <p:spPr>
            <a:xfrm rot="20924174">
              <a:off x="5939718" y="5152448"/>
              <a:ext cx="419373" cy="432048"/>
            </a:xfrm>
            <a:prstGeom prst="ellipse">
              <a:avLst/>
            </a:prstGeom>
            <a:scene3d>
              <a:camera prst="perspectiveContrastingRightFacing"/>
              <a:lightRig rig="threePt" dir="t"/>
            </a:scene3d>
          </p:spPr>
        </p:pic>
      </p:grpSp>
      <p:pic>
        <p:nvPicPr>
          <p:cNvPr id="20" name="Рисунок 19" descr="36999589_26904894_geraldika.jpg"/>
          <p:cNvPicPr>
            <a:picLocks noChangeAspect="1"/>
          </p:cNvPicPr>
          <p:nvPr/>
        </p:nvPicPr>
        <p:blipFill>
          <a:blip r:embed="rId6" cstate="print"/>
          <a:srcRect l="1114" t="2463"/>
          <a:stretch>
            <a:fillRect/>
          </a:stretch>
        </p:blipFill>
        <p:spPr>
          <a:xfrm>
            <a:off x="234440" y="5832648"/>
            <a:ext cx="809168" cy="90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 descr="papyrus-scroll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1624" y="-171400"/>
            <a:ext cx="2016222" cy="2664296"/>
          </a:xfrm>
          <a:prstGeom prst="rect">
            <a:avLst/>
          </a:prstGeom>
        </p:spPr>
      </p:pic>
      <p:pic>
        <p:nvPicPr>
          <p:cNvPr id="30" name="Рисунок 29" descr="270094_original.jpg"/>
          <p:cNvPicPr>
            <a:picLocks noChangeAspect="1"/>
          </p:cNvPicPr>
          <p:nvPr/>
        </p:nvPicPr>
        <p:blipFill>
          <a:blip r:embed="rId8" cstate="print"/>
          <a:srcRect t="9947" r="7940" b="2251"/>
          <a:stretch>
            <a:fillRect/>
          </a:stretch>
        </p:blipFill>
        <p:spPr>
          <a:xfrm>
            <a:off x="218128" y="260648"/>
            <a:ext cx="1329536" cy="1728192"/>
          </a:xfrm>
          <a:prstGeom prst="rect">
            <a:avLst/>
          </a:prstGeom>
        </p:spPr>
      </p:pic>
      <p:pic>
        <p:nvPicPr>
          <p:cNvPr id="16" name="Рисунок 15" descr="ПІСНЯ ПРО РОЛАНДА - ОМАР ХАЙЯМ (бл. 1048 - між 1122 і 1131) - ЛІТЕРАТУРА  ДОБИ СЕРЕДНЬОВІЧЧЯ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2143116"/>
            <a:ext cx="82867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6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42965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29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 cstate="print"/>
          <a:srcRect l="33376" t="13843" r="13427" b="77461"/>
          <a:stretch>
            <a:fillRect/>
          </a:stretch>
        </p:blipFill>
        <p:spPr bwMode="auto">
          <a:xfrm>
            <a:off x="467544" y="0"/>
            <a:ext cx="8676456" cy="978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99592" y="764704"/>
          <a:ext cx="7920880" cy="5855160"/>
        </p:xfrm>
        <a:graphic>
          <a:graphicData uri="http://schemas.openxmlformats.org/drawingml/2006/table">
            <a:tbl>
              <a:tblPr/>
              <a:tblGrid>
                <a:gridCol w="3384376"/>
                <a:gridCol w="4536504"/>
              </a:tblGrid>
              <a:tr h="26553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Calibri"/>
                        </a:rPr>
                        <a:t>Історична правда</a:t>
                      </a:r>
                      <a:endParaRPr lang="ru-RU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Calibri"/>
                        </a:rPr>
                        <a:t>Творчий вимисел</a:t>
                      </a:r>
                      <a:endParaRPr lang="ru-RU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Calibri"/>
                        </a:rPr>
                        <a:t>Похід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Calibri"/>
                        </a:rPr>
                        <a:t>Карла Великого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Calibri"/>
                        </a:rPr>
                        <a:t> до Іспанії у 778 році тривав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Calibri"/>
                        </a:rPr>
                        <a:t>декілька тижнів.</a:t>
                      </a:r>
                      <a:endParaRPr lang="ru-RU" sz="16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Calibri"/>
                        </a:rPr>
                        <a:t>Сім років 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  <a:cs typeface="Calibri"/>
                        </a:rPr>
                        <a:t>воює славний Карл з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Calibri"/>
                        </a:rPr>
                        <a:t>сарацинами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  <a:cs typeface="Calibri"/>
                        </a:rPr>
                        <a:t>. Він завоював усі іспанські міста, крім Сарагоси, де править сарацинський цар Марсілій.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Calibri"/>
                        </a:rPr>
                        <a:t>Уночі 15 серпня на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Calibri"/>
                        </a:rPr>
                        <a:t>ар’єргард війська 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Calibri"/>
                        </a:rPr>
                        <a:t>Карла Великого напали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Calibri"/>
                        </a:rPr>
                        <a:t>баски (християни).</a:t>
                      </a:r>
                      <a:endParaRPr lang="ru-RU" sz="16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Times New Roman"/>
                          <a:cs typeface="Calibri"/>
                        </a:rPr>
                        <a:t>В горах, у Ронсельванській ущелині, на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Calibri"/>
                        </a:rPr>
                        <a:t>двадцятитисячний ар’єргард 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  <a:cs typeface="Calibri"/>
                        </a:rPr>
                        <a:t>франків, очолюваний Роландом, нападає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Calibri"/>
                        </a:rPr>
                        <a:t>стотисячне військо сарацинів.</a:t>
                      </a:r>
                      <a:endParaRPr lang="ru-RU" sz="16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Calibri"/>
                        </a:rPr>
                        <a:t>У бою загинув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Calibri"/>
                        </a:rPr>
                        <a:t>маловідомий рицар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Calibri"/>
                        </a:rPr>
                        <a:t>, маркграф Хруотланд.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Times New Roman"/>
                          <a:cs typeface="Calibri"/>
                        </a:rPr>
                        <a:t>У жорстокій битві гине героїчний французький загін і відданий королю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Calibri"/>
                        </a:rPr>
                        <a:t>рицар Роланд.</a:t>
                      </a:r>
                      <a:endParaRPr lang="ru-RU" sz="16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Calibri"/>
                        </a:rPr>
                        <a:t>Битва 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Calibri"/>
                        </a:rPr>
                        <a:t>у Ронсевальському міжгір’ї 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Calibri"/>
                        </a:rPr>
                        <a:t>незначний історичний епізод 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Calibri"/>
                        </a:rPr>
                        <a:t>(один невдалий похід Карла Великого за весь час його правління).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Calibri"/>
                        </a:rPr>
                        <a:t>Грандіозна подія всенародного значення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  <a:cs typeface="Calibri"/>
                        </a:rPr>
                        <a:t>, битва війська франків-християн з маврами-загарбниками та усім мусульманським світом.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Calibri"/>
                        </a:rPr>
                        <a:t>Карл не міг помститися нападникам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Calibri"/>
                        </a:rPr>
                        <a:t>.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Calibri"/>
                        </a:rPr>
                        <a:t>Франки помстилися підступним ворогам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  <a:cs typeface="Calibri"/>
                        </a:rPr>
                        <a:t>, вщент розбивають сарацинське військо і піддають хрещенню сто тисяч невірних.</a:t>
                      </a: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 rot="5400000">
            <a:off x="4351412" y="2065412"/>
            <a:ext cx="548680" cy="903649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21"/>
          <p:cNvGrpSpPr/>
          <p:nvPr/>
        </p:nvGrpSpPr>
        <p:grpSpPr>
          <a:xfrm>
            <a:off x="899592" y="764704"/>
            <a:ext cx="8136904" cy="5544617"/>
            <a:chOff x="467544" y="957401"/>
            <a:chExt cx="6840760" cy="4919871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67544" y="957401"/>
              <a:ext cx="6840760" cy="4919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1846" y="2398628"/>
              <a:ext cx="6192688" cy="300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/>
            </a:p>
          </p:txBody>
        </p:sp>
      </p:grpSp>
      <p:pic>
        <p:nvPicPr>
          <p:cNvPr id="20" name="Рисунок 19" descr="36999589_26904894_geraldika.jpg"/>
          <p:cNvPicPr>
            <a:picLocks noChangeAspect="1"/>
          </p:cNvPicPr>
          <p:nvPr/>
        </p:nvPicPr>
        <p:blipFill>
          <a:blip r:embed="rId5" cstate="print"/>
          <a:srcRect l="1114" t="2463"/>
          <a:stretch>
            <a:fillRect/>
          </a:stretch>
        </p:blipFill>
        <p:spPr>
          <a:xfrm>
            <a:off x="234440" y="5832648"/>
            <a:ext cx="809168" cy="90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 descr="papyrus-scroll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2786058"/>
            <a:ext cx="2016222" cy="2664296"/>
          </a:xfrm>
          <a:prstGeom prst="rect">
            <a:avLst/>
          </a:prstGeom>
        </p:spPr>
      </p:pic>
      <p:pic>
        <p:nvPicPr>
          <p:cNvPr id="15" name="Рисунок 14" descr="Пісня про Роланда, СЗШ №73 - YouTub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642918"/>
            <a:ext cx="828677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untitledнннн.bmp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857884" y="4441158"/>
            <a:ext cx="2960306" cy="2416842"/>
          </a:xfrm>
          <a:prstGeom prst="rect">
            <a:avLst/>
          </a:prstGeom>
        </p:spPr>
      </p:pic>
      <p:pic>
        <p:nvPicPr>
          <p:cNvPr id="18" name="7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340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 cstate="print"/>
          <a:srcRect l="33376" t="13843" r="13427" b="77461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57224" y="5288340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Квазіісторизм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(лат. </a:t>
            </a:r>
            <a:r>
              <a:rPr lang="uk-UA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quasi</a:t>
            </a:r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несправжній) — </a:t>
            </a:r>
            <a:r>
              <a:rPr lang="uk-UA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несправжній</a:t>
            </a:r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уявний, «неповний» історизм. Так зображуються події в художньому творі, де вигадка співіснує, переплітається з історією й часто в колективній свідомості сприймається як історична подія.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 descr="Пісня про Роланда». Французький героїчний епос. Історична правда та вигадка  в поемі - презентация онлайн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8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770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 cstate="print"/>
          <a:srcRect l="33376" t="13843" r="13427" b="77461"/>
          <a:stretch>
            <a:fillRect/>
          </a:stretch>
        </p:blipFill>
        <p:spPr bwMode="auto">
          <a:xfrm>
            <a:off x="467544" y="0"/>
            <a:ext cx="8676456" cy="90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763688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063380" y="1777380"/>
            <a:ext cx="1124744" cy="903649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214290"/>
          <a:ext cx="8715436" cy="6429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651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Історична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правда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Творчий вимисел</a:t>
                      </a:r>
                    </a:p>
                  </a:txBody>
                  <a:tcPr marL="68580" marR="68580" marT="0" marB="0"/>
                </a:tc>
              </a:tr>
              <a:tr h="1316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Похід Карла Великого до Іспанії у 778 році тривав декілька тижнів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Сім років воює славний Карл із сарацинами. Він завоював усі іспанські міста, крім Сарагоси, де 103 править сарацинський цар Марсілій</a:t>
                      </a:r>
                    </a:p>
                  </a:txBody>
                  <a:tcPr marL="68580" marR="68580" marT="0" marB="0"/>
                </a:tc>
              </a:tr>
              <a:tr h="1316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Уночі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15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серпня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на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ар’єргард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війська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Карла Великого напали баски (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християни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У горах, у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Ронсельванській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ущелині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на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двадцятитисячний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ар’єргард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франків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очолюваний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Роландом,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нападає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стотисячне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військо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сарацинів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783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У бою загинув маловідомий рицар, маркграф Хруотланд.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жорстокій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битві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гине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героїчний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французький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загін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відданий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королю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лицар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Роланд</a:t>
                      </a:r>
                    </a:p>
                  </a:txBody>
                  <a:tcPr marL="68580" marR="68580" marT="0" marB="0"/>
                </a:tc>
              </a:tr>
              <a:tr h="1316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Битва у Ронсевальському міжгір’ї - незначний історичний епізод (один невдалий похід Карла Великого за весь час його правління).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Грандіозна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подія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всенародного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значення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битва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війська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франків-християн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маврами-загарбниками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усім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мусульманським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світом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1044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Карл не міг помститися нападникам.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Франки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помстилися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підступним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ворогам,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ущент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розбивають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сарацинське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військо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піддають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хрещенню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сто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тисяч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невірних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9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864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867</Words>
  <Application>Microsoft Office PowerPoint</Application>
  <PresentationFormat>Экран (4:3)</PresentationFormat>
  <Paragraphs>66</Paragraphs>
  <Slides>10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Asus</cp:lastModifiedBy>
  <cp:revision>40</cp:revision>
  <dcterms:modified xsi:type="dcterms:W3CDTF">2020-12-03T10:26:01Z</dcterms:modified>
</cp:coreProperties>
</file>