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58" r:id="rId5"/>
    <p:sldId id="259" r:id="rId6"/>
    <p:sldId id="260" r:id="rId7"/>
    <p:sldId id="272" r:id="rId8"/>
    <p:sldId id="261" r:id="rId9"/>
    <p:sldId id="262" r:id="rId10"/>
    <p:sldId id="263" r:id="rId11"/>
    <p:sldId id="264" r:id="rId12"/>
    <p:sldId id="265" r:id="rId13"/>
    <p:sldId id="266" r:id="rId14"/>
    <p:sldId id="267" r:id="rId15"/>
    <p:sldId id="268" r:id="rId16"/>
    <p:sldId id="269"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A8FE18-7A96-48CD-BB56-E19F0CA237A1}" type="slidenum">
              <a:rPr lang="uk-UA" smtClean="0"/>
              <a:pPr/>
              <a:t>‹#›</a:t>
            </a:fld>
            <a:endParaRPr lang="uk-U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EA8FE18-7A96-48CD-BB56-E19F0CA237A1}" type="slidenum">
              <a:rPr lang="uk-UA" smtClean="0"/>
              <a:pPr/>
              <a:t>‹#›</a:t>
            </a:fld>
            <a:endParaRPr lang="uk-U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EA8FE18-7A96-48CD-BB56-E19F0CA237A1}" type="slidenum">
              <a:rPr lang="uk-UA" smtClean="0"/>
              <a:pPr/>
              <a:t>‹#›</a:t>
            </a:fld>
            <a:endParaRPr lang="uk-U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A8FE18-7A96-48CD-BB56-E19F0CA237A1}" type="slidenum">
              <a:rPr lang="uk-UA" smtClean="0"/>
              <a:pPr/>
              <a:t>‹#›</a:t>
            </a:fld>
            <a:endParaRPr lang="uk-U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0A1276-1C96-44F1-8A7B-B42F4FE5BBB7}" type="datetimeFigureOut">
              <a:rPr lang="uk-UA" smtClean="0"/>
              <a:pPr/>
              <a:t>06.12.2015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EA8FE18-7A96-48CD-BB56-E19F0CA237A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0A1276-1C96-44F1-8A7B-B42F4FE5BBB7}" type="datetimeFigureOut">
              <a:rPr lang="uk-UA" smtClean="0"/>
              <a:pPr/>
              <a:t>06.12.2015</a:t>
            </a:fld>
            <a:endParaRPr lang="uk-U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uk-U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EA8FE18-7A96-48CD-BB56-E19F0CA237A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dirty="0" smtClean="0"/>
              <a:t>Права дитини </a:t>
            </a:r>
            <a:endParaRPr lang="uk-UA" dirty="0"/>
          </a:p>
        </p:txBody>
      </p:sp>
      <p:sp>
        <p:nvSpPr>
          <p:cNvPr id="3" name="Подзаголовок 2"/>
          <p:cNvSpPr>
            <a:spLocks noGrp="1"/>
          </p:cNvSpPr>
          <p:nvPr>
            <p:ph type="subTitle" idx="1"/>
          </p:nvPr>
        </p:nvSpPr>
        <p:spPr/>
        <p:txBody>
          <a:bodyPr/>
          <a:lstStyle/>
          <a:p>
            <a:r>
              <a:rPr lang="uk-UA" dirty="0" smtClean="0"/>
              <a:t> </a:t>
            </a:r>
            <a:endParaRPr lang="uk-UA" dirty="0"/>
          </a:p>
        </p:txBody>
      </p:sp>
    </p:spTree>
    <p:extLst>
      <p:ext uri="{BB962C8B-B14F-4D97-AF65-F5344CB8AC3E}">
        <p14:creationId xmlns:p14="http://schemas.microsoft.com/office/powerpoint/2010/main" xmlns="" val="3453834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453" y="380209"/>
            <a:ext cx="3960000" cy="398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283968" y="802995"/>
            <a:ext cx="4572000" cy="3139321"/>
          </a:xfrm>
          <a:prstGeom prst="rect">
            <a:avLst/>
          </a:prstGeom>
        </p:spPr>
        <p:txBody>
          <a:bodyPr>
            <a:spAutoFit/>
          </a:bodyPr>
          <a:lstStyle/>
          <a:p>
            <a:pPr algn="ctr"/>
            <a:r>
              <a:rPr lang="uk-UA" sz="2400" i="1" dirty="0" smtClean="0">
                <a:effectLst>
                  <a:outerShdw blurRad="38100" dist="38100" dir="2700000" algn="tl">
                    <a:srgbClr val="000000">
                      <a:alpha val="43137"/>
                    </a:srgbClr>
                  </a:outerShdw>
                </a:effectLst>
              </a:rPr>
              <a:t>Усі діти мають право на свободу совісті, думки і релігії.</a:t>
            </a:r>
          </a:p>
          <a:p>
            <a:pPr algn="ctr"/>
            <a:r>
              <a:rPr lang="uk-UA" i="1" dirty="0"/>
              <a:t>(</a:t>
            </a:r>
            <a:r>
              <a:rPr lang="uk-UA" i="1" dirty="0" smtClean="0"/>
              <a:t>Стаття 14 Конвенції ООН про права дитини) </a:t>
            </a:r>
          </a:p>
          <a:p>
            <a:pPr algn="ctr"/>
            <a:r>
              <a:rPr lang="uk-UA" i="1" dirty="0" smtClean="0"/>
              <a:t>Держава повинна поважати свободу думки, совісті і релігій дитини. При цьому беруться до уваги відповідальність, права і обов’язки батьків та норми закону.</a:t>
            </a:r>
            <a:endParaRPr lang="uk-UA" i="1" dirty="0"/>
          </a:p>
        </p:txBody>
      </p:sp>
    </p:spTree>
    <p:extLst>
      <p:ext uri="{BB962C8B-B14F-4D97-AF65-F5344CB8AC3E}">
        <p14:creationId xmlns:p14="http://schemas.microsoft.com/office/powerpoint/2010/main" xmlns="" val="20187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1000"/>
            <a:ext cx="3960000" cy="3935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960000" y="381000"/>
            <a:ext cx="5184000" cy="4154984"/>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Усі діти мають право на отримання інформації.</a:t>
            </a:r>
          </a:p>
          <a:p>
            <a:pPr algn="ctr"/>
            <a:r>
              <a:rPr lang="uk-UA" i="1" dirty="0" smtClean="0"/>
              <a:t>(Стаття 17 Конвенції ООН про права дитини) </a:t>
            </a:r>
          </a:p>
          <a:p>
            <a:pPr algn="ctr"/>
            <a:r>
              <a:rPr lang="uk-UA" i="1" dirty="0" smtClean="0"/>
              <a:t>Держава забезпечує доступ дитини до інформації і матеріалів з різних джерел, особливо з джерел, які сприяють належному розвитку дитини. Наприклад, телебачення, радіо, газети, дитяча література, інформація рідною мовою, а також інформація і матеріали з міжнародних джерел.</a:t>
            </a:r>
          </a:p>
          <a:p>
            <a:pPr algn="ctr"/>
            <a:r>
              <a:rPr lang="uk-UA" i="1" dirty="0" smtClean="0"/>
              <a:t>    Держава також запобігає розповсюдженню та впливу шкідливої інформації. </a:t>
            </a:r>
            <a:endParaRPr lang="uk-UA" i="1" dirty="0"/>
          </a:p>
        </p:txBody>
      </p:sp>
    </p:spTree>
    <p:extLst>
      <p:ext uri="{BB962C8B-B14F-4D97-AF65-F5344CB8AC3E}">
        <p14:creationId xmlns:p14="http://schemas.microsoft.com/office/powerpoint/2010/main" xmlns="" val="120275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1000"/>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355976" y="837506"/>
            <a:ext cx="4572000" cy="3046988"/>
          </a:xfrm>
          <a:prstGeom prst="rect">
            <a:avLst/>
          </a:prstGeom>
        </p:spPr>
        <p:txBody>
          <a:bodyPr>
            <a:spAutoFit/>
          </a:bodyPr>
          <a:lstStyle/>
          <a:p>
            <a:pPr algn="ctr"/>
            <a:r>
              <a:rPr lang="uk-UA" sz="2400" i="1" dirty="0" smtClean="0">
                <a:effectLst>
                  <a:outerShdw blurRad="38100" dist="38100" dir="2700000" algn="tl">
                    <a:srgbClr val="000000">
                      <a:alpha val="43137"/>
                    </a:srgbClr>
                  </a:outerShdw>
                </a:effectLst>
              </a:rPr>
              <a:t>Усі діти мають право вільно висловлювати свою думку.</a:t>
            </a:r>
          </a:p>
          <a:p>
            <a:pPr algn="ctr"/>
            <a:r>
              <a:rPr lang="uk-UA" i="1" dirty="0" smtClean="0"/>
              <a:t>(Статті 12, 13 Конвенції ООН про права дитини)</a:t>
            </a:r>
          </a:p>
          <a:p>
            <a:pPr algn="ctr"/>
            <a:r>
              <a:rPr lang="uk-UA" i="1" dirty="0" smtClean="0"/>
              <a:t>Кожна дитина може вільно висловлювати власну думку та погляди, причому цим поглядам повинна приділятися увага при вирішенні будь-яких питань, що стосуються цієї дитини.</a:t>
            </a:r>
            <a:endParaRPr lang="uk-UA" i="1" dirty="0"/>
          </a:p>
        </p:txBody>
      </p:sp>
    </p:spTree>
    <p:extLst>
      <p:ext uri="{BB962C8B-B14F-4D97-AF65-F5344CB8AC3E}">
        <p14:creationId xmlns:p14="http://schemas.microsoft.com/office/powerpoint/2010/main" xmlns="" val="165884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671" y="404664"/>
            <a:ext cx="3960000" cy="3947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211960" y="1270500"/>
            <a:ext cx="4572000" cy="2215991"/>
          </a:xfrm>
          <a:prstGeom prst="rect">
            <a:avLst/>
          </a:prstGeom>
        </p:spPr>
        <p:txBody>
          <a:bodyPr>
            <a:spAutoFit/>
          </a:bodyPr>
          <a:lstStyle/>
          <a:p>
            <a:pPr algn="ctr"/>
            <a:r>
              <a:rPr lang="uk-UA" sz="2400" i="1" dirty="0" smtClean="0">
                <a:effectLst>
                  <a:outerShdw blurRad="38100" dist="38100" dir="2700000" algn="tl">
                    <a:srgbClr val="000000">
                      <a:alpha val="43137"/>
                    </a:srgbClr>
                  </a:outerShdw>
                </a:effectLst>
              </a:rPr>
              <a:t>Усі діти мають право на вільне спілкування.</a:t>
            </a:r>
          </a:p>
          <a:p>
            <a:pPr algn="ctr"/>
            <a:r>
              <a:rPr lang="uk-UA" i="1" dirty="0" smtClean="0"/>
              <a:t>(Стаття 15 Конвенції ООН про права дитини) </a:t>
            </a:r>
          </a:p>
          <a:p>
            <a:pPr algn="ctr"/>
            <a:r>
              <a:rPr lang="uk-UA" i="1" dirty="0" smtClean="0"/>
              <a:t>Дитина має право зустрічатися з іншими людьми, вступати до асоціацій, об’єднань, або ж створювати їх.</a:t>
            </a:r>
            <a:endParaRPr lang="uk-UA" i="1" dirty="0"/>
          </a:p>
        </p:txBody>
      </p:sp>
    </p:spTree>
    <p:extLst>
      <p:ext uri="{BB962C8B-B14F-4D97-AF65-F5344CB8AC3E}">
        <p14:creationId xmlns:p14="http://schemas.microsoft.com/office/powerpoint/2010/main" xmlns="" val="349890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36" y="405104"/>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995936" y="405104"/>
            <a:ext cx="5148064" cy="4154984"/>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Жодна дитина не повинна бути</a:t>
            </a:r>
          </a:p>
          <a:p>
            <a:pPr algn="ctr"/>
            <a:r>
              <a:rPr lang="uk-UA" sz="2400" i="1" dirty="0" smtClean="0">
                <a:effectLst>
                  <a:outerShdw blurRad="38100" dist="38100" dir="2700000" algn="tl">
                    <a:srgbClr val="000000">
                      <a:alpha val="43137"/>
                    </a:srgbClr>
                  </a:outerShdw>
                </a:effectLst>
              </a:rPr>
              <a:t>примусово залученою до праці.</a:t>
            </a:r>
          </a:p>
          <a:p>
            <a:pPr algn="ctr"/>
            <a:r>
              <a:rPr lang="uk-UA" i="1" dirty="0" smtClean="0"/>
              <a:t>(Стаття 32, 36 Конвенції ООН про права дитини) </a:t>
            </a:r>
          </a:p>
          <a:p>
            <a:pPr algn="ctr"/>
            <a:r>
              <a:rPr lang="uk-UA" i="1" dirty="0" smtClean="0"/>
              <a:t>Держава повинна захищати дитину від тих осіб, які, заробляючи гроші, використовують дитячу працю. Діти мають бути захищені державою від небезпечної та важкої праці. Законодавство держави встановлює мінімальний вік дитини для прийому на роботу і необхідні вимоги щодо тривалості робочого дня. Діти мають право бути захищені від усіх форм експлуатації, яка завдає шкоди їхньому добробуту.</a:t>
            </a:r>
            <a:endParaRPr lang="uk-UA" i="1" dirty="0"/>
          </a:p>
        </p:txBody>
      </p:sp>
    </p:spTree>
    <p:extLst>
      <p:ext uri="{BB962C8B-B14F-4D97-AF65-F5344CB8AC3E}">
        <p14:creationId xmlns:p14="http://schemas.microsoft.com/office/powerpoint/2010/main" xmlns="" val="15969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36" y="405104"/>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283968" y="538444"/>
            <a:ext cx="4572000" cy="3693319"/>
          </a:xfrm>
          <a:prstGeom prst="rect">
            <a:avLst/>
          </a:prstGeom>
        </p:spPr>
        <p:txBody>
          <a:bodyPr>
            <a:spAutoFit/>
          </a:bodyPr>
          <a:lstStyle/>
          <a:p>
            <a:pPr algn="ctr"/>
            <a:r>
              <a:rPr lang="uk-UA" sz="2400" i="1" dirty="0" smtClean="0">
                <a:effectLst>
                  <a:outerShdw blurRad="38100" dist="38100" dir="2700000" algn="tl">
                    <a:srgbClr val="000000">
                      <a:alpha val="43137"/>
                    </a:srgbClr>
                  </a:outerShdw>
                </a:effectLst>
              </a:rPr>
              <a:t>Жодна дитина не повинна бути</a:t>
            </a:r>
          </a:p>
          <a:p>
            <a:pPr algn="ctr"/>
            <a:r>
              <a:rPr lang="uk-UA" sz="2400" i="1" dirty="0" smtClean="0">
                <a:effectLst>
                  <a:outerShdw blurRad="38100" dist="38100" dir="2700000" algn="tl">
                    <a:srgbClr val="000000">
                      <a:alpha val="43137"/>
                    </a:srgbClr>
                  </a:outerShdw>
                </a:effectLst>
              </a:rPr>
              <a:t>скривдженою і зневаженою.</a:t>
            </a:r>
          </a:p>
          <a:p>
            <a:pPr algn="ctr"/>
            <a:r>
              <a:rPr lang="uk-UA" i="1" dirty="0" smtClean="0"/>
              <a:t>(Статті 37, 39 Конвенції ООН про права дитини) </a:t>
            </a:r>
          </a:p>
          <a:p>
            <a:pPr algn="ctr"/>
            <a:r>
              <a:rPr lang="uk-UA" i="1" dirty="0" smtClean="0"/>
              <a:t>Жодна дитина не може бути піддана тортурам, жорстокому поводженню та покаранню, незаконному арешту.</a:t>
            </a:r>
          </a:p>
          <a:p>
            <a:pPr algn="ctr"/>
            <a:r>
              <a:rPr lang="uk-UA" i="1" dirty="0" smtClean="0"/>
              <a:t>У випадках, коли дитина все ж постраждала, держава повинна забезпечити їй відповідну соціальну реабілітацію та лікування.</a:t>
            </a:r>
            <a:endParaRPr lang="uk-UA" i="1" dirty="0"/>
          </a:p>
        </p:txBody>
      </p:sp>
    </p:spTree>
    <p:extLst>
      <p:ext uri="{BB962C8B-B14F-4D97-AF65-F5344CB8AC3E}">
        <p14:creationId xmlns:p14="http://schemas.microsoft.com/office/powerpoint/2010/main" xmlns="" val="9677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36" y="405104"/>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067944" y="446111"/>
            <a:ext cx="4932040" cy="3877985"/>
          </a:xfrm>
          <a:prstGeom prst="rect">
            <a:avLst/>
          </a:prstGeom>
        </p:spPr>
        <p:txBody>
          <a:bodyPr wrap="square">
            <a:spAutoFit/>
          </a:bodyPr>
          <a:lstStyle/>
          <a:p>
            <a:pPr algn="ctr"/>
            <a:r>
              <a:rPr lang="ru-RU" sz="2400" i="1" dirty="0" err="1" smtClean="0">
                <a:effectLst>
                  <a:outerShdw blurRad="38100" dist="38100" dir="2700000" algn="tl">
                    <a:srgbClr val="000000">
                      <a:alpha val="43137"/>
                    </a:srgbClr>
                  </a:outerShdw>
                </a:effectLst>
              </a:rPr>
              <a:t>Жодна</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дитина</a:t>
            </a:r>
            <a:r>
              <a:rPr lang="ru-RU" sz="2400" i="1" dirty="0" smtClean="0">
                <a:effectLst>
                  <a:outerShdw blurRad="38100" dist="38100" dir="2700000" algn="tl">
                    <a:srgbClr val="000000">
                      <a:alpha val="43137"/>
                    </a:srgbClr>
                  </a:outerShdw>
                </a:effectLst>
              </a:rPr>
              <a:t> не повинна бути</a:t>
            </a:r>
          </a:p>
          <a:p>
            <a:pPr algn="ctr"/>
            <a:r>
              <a:rPr lang="ru-RU" sz="2400" i="1" dirty="0" smtClean="0">
                <a:effectLst>
                  <a:outerShdw blurRad="38100" dist="38100" dir="2700000" algn="tl">
                    <a:srgbClr val="000000">
                      <a:alpha val="43137"/>
                    </a:srgbClr>
                  </a:outerShdw>
                </a:effectLst>
              </a:rPr>
              <a:t>жертвою </a:t>
            </a:r>
            <a:r>
              <a:rPr lang="ru-RU" sz="2400" i="1" dirty="0" err="1" smtClean="0">
                <a:effectLst>
                  <a:outerShdw blurRad="38100" dist="38100" dir="2700000" algn="tl">
                    <a:srgbClr val="000000">
                      <a:alpha val="43137"/>
                    </a:srgbClr>
                  </a:outerShdw>
                </a:effectLst>
              </a:rPr>
              <a:t>насильства</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або</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війни</a:t>
            </a:r>
            <a:r>
              <a:rPr lang="ru-RU" sz="2400" i="1" dirty="0" smtClean="0">
                <a:effectLst>
                  <a:outerShdw blurRad="38100" dist="38100" dir="2700000" algn="tl">
                    <a:srgbClr val="000000">
                      <a:alpha val="43137"/>
                    </a:srgbClr>
                  </a:outerShdw>
                </a:effectLst>
              </a:rPr>
              <a:t>.</a:t>
            </a:r>
            <a:endParaRPr lang="ru-RU" i="1" dirty="0" smtClean="0">
              <a:effectLst>
                <a:outerShdw blurRad="38100" dist="38100" dir="2700000" algn="tl">
                  <a:srgbClr val="000000">
                    <a:alpha val="43137"/>
                  </a:srgbClr>
                </a:outerShdw>
              </a:effectLst>
            </a:endParaRPr>
          </a:p>
          <a:p>
            <a:pPr algn="ctr"/>
            <a:r>
              <a:rPr lang="ru-RU" i="1" dirty="0" smtClean="0"/>
              <a:t>(</a:t>
            </a:r>
            <a:r>
              <a:rPr lang="ru-RU" i="1" dirty="0" err="1" smtClean="0"/>
              <a:t>Статті</a:t>
            </a:r>
            <a:r>
              <a:rPr lang="ru-RU" i="1" dirty="0" smtClean="0"/>
              <a:t> 19, 37, 38 </a:t>
            </a:r>
            <a:r>
              <a:rPr lang="ru-RU" i="1" dirty="0" err="1" smtClean="0"/>
              <a:t>Конвенції</a:t>
            </a:r>
            <a:r>
              <a:rPr lang="ru-RU" i="1" dirty="0" smtClean="0"/>
              <a:t> ООН про права </a:t>
            </a:r>
            <a:r>
              <a:rPr lang="ru-RU" i="1" dirty="0" err="1" smtClean="0"/>
              <a:t>дитини</a:t>
            </a:r>
            <a:r>
              <a:rPr lang="ru-RU" i="1" dirty="0" smtClean="0"/>
              <a:t>) </a:t>
            </a:r>
          </a:p>
          <a:p>
            <a:pPr algn="ctr"/>
            <a:r>
              <a:rPr lang="ru-RU" i="1" dirty="0" err="1" smtClean="0"/>
              <a:t>Діти</a:t>
            </a:r>
            <a:r>
              <a:rPr lang="ru-RU" i="1" dirty="0" smtClean="0"/>
              <a:t> </a:t>
            </a:r>
            <a:r>
              <a:rPr lang="ru-RU" i="1" dirty="0" err="1" smtClean="0"/>
              <a:t>мають</a:t>
            </a:r>
            <a:r>
              <a:rPr lang="ru-RU" i="1" dirty="0" smtClean="0"/>
              <a:t> право на </a:t>
            </a:r>
            <a:r>
              <a:rPr lang="ru-RU" i="1" dirty="0" err="1" smtClean="0"/>
              <a:t>захист</a:t>
            </a:r>
            <a:r>
              <a:rPr lang="ru-RU" i="1" dirty="0" smtClean="0"/>
              <a:t> </a:t>
            </a:r>
            <a:r>
              <a:rPr lang="ru-RU" i="1" dirty="0" err="1" smtClean="0"/>
              <a:t>від</a:t>
            </a:r>
            <a:r>
              <a:rPr lang="ru-RU" i="1" dirty="0" smtClean="0"/>
              <a:t> </a:t>
            </a:r>
            <a:r>
              <a:rPr lang="ru-RU" i="1" dirty="0" err="1" smtClean="0"/>
              <a:t>усіх</a:t>
            </a:r>
            <a:r>
              <a:rPr lang="ru-RU" i="1" dirty="0" smtClean="0"/>
              <a:t> форм </a:t>
            </a:r>
            <a:r>
              <a:rPr lang="ru-RU" i="1" dirty="0" err="1" smtClean="0"/>
              <a:t>фізичного</a:t>
            </a:r>
            <a:r>
              <a:rPr lang="ru-RU" i="1" dirty="0" smtClean="0"/>
              <a:t>, </a:t>
            </a:r>
            <a:r>
              <a:rPr lang="ru-RU" i="1" dirty="0" err="1" smtClean="0"/>
              <a:t>психологічного</a:t>
            </a:r>
            <a:r>
              <a:rPr lang="ru-RU" i="1" dirty="0" smtClean="0"/>
              <a:t> </a:t>
            </a:r>
            <a:r>
              <a:rPr lang="ru-RU" i="1" dirty="0" err="1" smtClean="0"/>
              <a:t>насильства</a:t>
            </a:r>
            <a:r>
              <a:rPr lang="ru-RU" i="1" dirty="0" smtClean="0"/>
              <a:t> та </a:t>
            </a:r>
            <a:r>
              <a:rPr lang="ru-RU" i="1" dirty="0" err="1" smtClean="0"/>
              <a:t>експлуатації</a:t>
            </a:r>
            <a:r>
              <a:rPr lang="ru-RU" i="1" dirty="0" smtClean="0"/>
              <a:t>, як в </a:t>
            </a:r>
            <a:r>
              <a:rPr lang="ru-RU" i="1" dirty="0" err="1" smtClean="0"/>
              <a:t>сім’ї</a:t>
            </a:r>
            <a:r>
              <a:rPr lang="ru-RU" i="1" dirty="0" smtClean="0"/>
              <a:t>, так і поза нею. Держава </a:t>
            </a:r>
            <a:r>
              <a:rPr lang="ru-RU" i="1" dirty="0" err="1" smtClean="0"/>
              <a:t>має</a:t>
            </a:r>
            <a:r>
              <a:rPr lang="ru-RU" i="1" dirty="0" smtClean="0"/>
              <a:t> </a:t>
            </a:r>
            <a:r>
              <a:rPr lang="ru-RU" i="1" dirty="0" err="1" smtClean="0"/>
              <a:t>вживати</a:t>
            </a:r>
            <a:r>
              <a:rPr lang="ru-RU" i="1" dirty="0" smtClean="0"/>
              <a:t> </a:t>
            </a:r>
            <a:r>
              <a:rPr lang="ru-RU" i="1" dirty="0" err="1" smtClean="0"/>
              <a:t>всіх</a:t>
            </a:r>
            <a:r>
              <a:rPr lang="ru-RU" i="1" dirty="0" smtClean="0"/>
              <a:t> </a:t>
            </a:r>
            <a:r>
              <a:rPr lang="ru-RU" i="1" dirty="0" err="1" smtClean="0"/>
              <a:t>заходів</a:t>
            </a:r>
            <a:r>
              <a:rPr lang="ru-RU" i="1" dirty="0" smtClean="0"/>
              <a:t> для </a:t>
            </a:r>
            <a:r>
              <a:rPr lang="ru-RU" i="1" dirty="0" err="1" smtClean="0"/>
              <a:t>запобігання</a:t>
            </a:r>
            <a:r>
              <a:rPr lang="ru-RU" i="1" dirty="0" smtClean="0"/>
              <a:t> </a:t>
            </a:r>
            <a:r>
              <a:rPr lang="ru-RU" i="1" dirty="0" err="1" smtClean="0"/>
              <a:t>насильству</a:t>
            </a:r>
            <a:r>
              <a:rPr lang="ru-RU" i="1" dirty="0" smtClean="0"/>
              <a:t> </a:t>
            </a:r>
            <a:r>
              <a:rPr lang="ru-RU" i="1" dirty="0" err="1" smtClean="0"/>
              <a:t>щодо</a:t>
            </a:r>
            <a:r>
              <a:rPr lang="ru-RU" i="1" dirty="0" smtClean="0"/>
              <a:t> </a:t>
            </a:r>
            <a:r>
              <a:rPr lang="ru-RU" i="1" dirty="0" err="1" smtClean="0"/>
              <a:t>дитини</a:t>
            </a:r>
            <a:r>
              <a:rPr lang="ru-RU" i="1" dirty="0" smtClean="0"/>
              <a:t>.   </a:t>
            </a:r>
          </a:p>
          <a:p>
            <a:pPr algn="ctr"/>
            <a:r>
              <a:rPr lang="ru-RU" i="1" dirty="0" err="1" smtClean="0"/>
              <a:t>Під</a:t>
            </a:r>
            <a:r>
              <a:rPr lang="ru-RU" i="1" dirty="0" smtClean="0"/>
              <a:t> час </a:t>
            </a:r>
            <a:r>
              <a:rPr lang="ru-RU" i="1" dirty="0" err="1" smtClean="0"/>
              <a:t>воєнних</a:t>
            </a:r>
            <a:r>
              <a:rPr lang="ru-RU" i="1" dirty="0" smtClean="0"/>
              <a:t> </a:t>
            </a:r>
            <a:r>
              <a:rPr lang="ru-RU" i="1" dirty="0" err="1" smtClean="0"/>
              <a:t>дій</a:t>
            </a:r>
            <a:r>
              <a:rPr lang="ru-RU" i="1" dirty="0" smtClean="0"/>
              <a:t> </a:t>
            </a:r>
            <a:r>
              <a:rPr lang="ru-RU" i="1" dirty="0" err="1" smtClean="0"/>
              <a:t>діти</a:t>
            </a:r>
            <a:r>
              <a:rPr lang="ru-RU" i="1" dirty="0" smtClean="0"/>
              <a:t> </a:t>
            </a:r>
            <a:r>
              <a:rPr lang="ru-RU" i="1" dirty="0" err="1" smtClean="0"/>
              <a:t>мають</a:t>
            </a:r>
            <a:r>
              <a:rPr lang="ru-RU" i="1" dirty="0" smtClean="0"/>
              <a:t> </a:t>
            </a:r>
            <a:r>
              <a:rPr lang="ru-RU" i="1" dirty="0" err="1" smtClean="0"/>
              <a:t>особливе</a:t>
            </a:r>
            <a:r>
              <a:rPr lang="ru-RU" i="1" dirty="0" smtClean="0"/>
              <a:t> право на </a:t>
            </a:r>
            <a:r>
              <a:rPr lang="ru-RU" i="1" dirty="0" err="1" smtClean="0"/>
              <a:t>захист</a:t>
            </a:r>
            <a:r>
              <a:rPr lang="ru-RU" i="1" dirty="0" smtClean="0"/>
              <a:t> і </a:t>
            </a:r>
            <a:r>
              <a:rPr lang="ru-RU" i="1" dirty="0" err="1" smtClean="0"/>
              <a:t>турботу</a:t>
            </a:r>
            <a:r>
              <a:rPr lang="ru-RU" i="1" dirty="0" smtClean="0"/>
              <a:t>. </a:t>
            </a:r>
            <a:r>
              <a:rPr lang="ru-RU" i="1" dirty="0" err="1" smtClean="0"/>
              <a:t>Діти</a:t>
            </a:r>
            <a:r>
              <a:rPr lang="ru-RU" i="1" dirty="0" smtClean="0"/>
              <a:t>, </a:t>
            </a:r>
            <a:r>
              <a:rPr lang="ru-RU" i="1" dirty="0" err="1" smtClean="0"/>
              <a:t>молодші</a:t>
            </a:r>
            <a:r>
              <a:rPr lang="ru-RU" i="1" dirty="0" smtClean="0"/>
              <a:t> 15-ти </a:t>
            </a:r>
            <a:r>
              <a:rPr lang="ru-RU" i="1" dirty="0" err="1" smtClean="0"/>
              <a:t>років</a:t>
            </a:r>
            <a:r>
              <a:rPr lang="ru-RU" i="1" dirty="0" smtClean="0"/>
              <a:t>, не </a:t>
            </a:r>
            <a:r>
              <a:rPr lang="ru-RU" i="1" dirty="0" err="1" smtClean="0"/>
              <a:t>можуть</a:t>
            </a:r>
            <a:r>
              <a:rPr lang="ru-RU" i="1" dirty="0" smtClean="0"/>
              <a:t> </a:t>
            </a:r>
            <a:r>
              <a:rPr lang="ru-RU" i="1" dirty="0" err="1" smtClean="0"/>
              <a:t>брати</a:t>
            </a:r>
            <a:r>
              <a:rPr lang="ru-RU" i="1" dirty="0" smtClean="0"/>
              <a:t> </a:t>
            </a:r>
            <a:r>
              <a:rPr lang="ru-RU" i="1" dirty="0" err="1" smtClean="0"/>
              <a:t>безпосередню</a:t>
            </a:r>
            <a:r>
              <a:rPr lang="ru-RU" i="1" dirty="0" smtClean="0"/>
              <a:t> участь у </a:t>
            </a:r>
            <a:r>
              <a:rPr lang="ru-RU" i="1" dirty="0" err="1" smtClean="0"/>
              <a:t>воєнних</a:t>
            </a:r>
            <a:r>
              <a:rPr lang="ru-RU" i="1" dirty="0" smtClean="0"/>
              <a:t> </a:t>
            </a:r>
            <a:r>
              <a:rPr lang="ru-RU" i="1" dirty="0" err="1" smtClean="0"/>
              <a:t>діях</a:t>
            </a:r>
            <a:r>
              <a:rPr lang="ru-RU" i="1" dirty="0" smtClean="0"/>
              <a:t>.</a:t>
            </a:r>
            <a:endParaRPr lang="uk-UA" i="1" dirty="0"/>
          </a:p>
        </p:txBody>
      </p:sp>
    </p:spTree>
    <p:extLst>
      <p:ext uri="{BB962C8B-B14F-4D97-AF65-F5344CB8AC3E}">
        <p14:creationId xmlns:p14="http://schemas.microsoft.com/office/powerpoint/2010/main" xmlns="" val="25351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60648"/>
            <a:ext cx="9144000" cy="646331"/>
          </a:xfrm>
          <a:prstGeom prst="rect">
            <a:avLst/>
          </a:prstGeom>
        </p:spPr>
        <p:txBody>
          <a:bodyPr wrap="square">
            <a:spAutoFit/>
          </a:bodyPr>
          <a:lstStyle/>
          <a:p>
            <a:pPr algn="ctr"/>
            <a:r>
              <a:rPr lang="uk-UA" sz="3600" i="1" dirty="0" smtClean="0">
                <a:solidFill>
                  <a:srgbClr val="FF0000"/>
                </a:solidFill>
                <a:effectLst>
                  <a:outerShdw blurRad="38100" dist="38100" dir="2700000" algn="tl">
                    <a:srgbClr val="000000">
                      <a:alpha val="43137"/>
                    </a:srgbClr>
                  </a:outerShdw>
                </a:effectLst>
              </a:rPr>
              <a:t>В</a:t>
            </a:r>
            <a:r>
              <a:rPr lang="uk-UA" sz="3600" i="1" dirty="0" smtClean="0">
                <a:solidFill>
                  <a:srgbClr val="FFC000"/>
                </a:solidFill>
                <a:effectLst>
                  <a:outerShdw blurRad="38100" dist="38100" dir="2700000" algn="tl">
                    <a:srgbClr val="000000">
                      <a:alpha val="43137"/>
                    </a:srgbClr>
                  </a:outerShdw>
                </a:effectLst>
              </a:rPr>
              <a:t>і</a:t>
            </a:r>
            <a:r>
              <a:rPr lang="uk-UA" sz="3600" i="1" dirty="0" smtClean="0">
                <a:solidFill>
                  <a:srgbClr val="FFFF00"/>
                </a:solidFill>
                <a:effectLst>
                  <a:outerShdw blurRad="38100" dist="38100" dir="2700000" algn="tl">
                    <a:srgbClr val="000000">
                      <a:alpha val="43137"/>
                    </a:srgbClr>
                  </a:outerShdw>
                </a:effectLst>
              </a:rPr>
              <a:t>к</a:t>
            </a:r>
            <a:r>
              <a:rPr lang="uk-UA" sz="3600" i="1" dirty="0" smtClean="0">
                <a:solidFill>
                  <a:srgbClr val="92D050"/>
                </a:solidFill>
                <a:effectLst>
                  <a:outerShdw blurRad="38100" dist="38100" dir="2700000" algn="tl">
                    <a:srgbClr val="000000">
                      <a:alpha val="43137"/>
                    </a:srgbClr>
                  </a:outerShdw>
                </a:effectLst>
              </a:rPr>
              <a:t>т</a:t>
            </a:r>
            <a:r>
              <a:rPr lang="uk-UA" sz="3600" i="1" dirty="0" smtClean="0">
                <a:solidFill>
                  <a:srgbClr val="00B050"/>
                </a:solidFill>
                <a:effectLst>
                  <a:outerShdw blurRad="38100" dist="38100" dir="2700000" algn="tl">
                    <a:srgbClr val="000000">
                      <a:alpha val="43137"/>
                    </a:srgbClr>
                  </a:outerShdw>
                </a:effectLst>
              </a:rPr>
              <a:t>о</a:t>
            </a:r>
            <a:r>
              <a:rPr lang="uk-UA" sz="3600" i="1" dirty="0" smtClean="0">
                <a:solidFill>
                  <a:srgbClr val="00B0F0"/>
                </a:solidFill>
                <a:effectLst>
                  <a:outerShdw blurRad="38100" dist="38100" dir="2700000" algn="tl">
                    <a:srgbClr val="000000">
                      <a:alpha val="43137"/>
                    </a:srgbClr>
                  </a:outerShdw>
                </a:effectLst>
              </a:rPr>
              <a:t>р</a:t>
            </a:r>
            <a:r>
              <a:rPr lang="uk-UA" sz="3600" i="1" dirty="0" smtClean="0">
                <a:solidFill>
                  <a:srgbClr val="0070C0"/>
                </a:solidFill>
                <a:effectLst>
                  <a:outerShdw blurRad="38100" dist="38100" dir="2700000" algn="tl">
                    <a:srgbClr val="000000">
                      <a:alpha val="43137"/>
                    </a:srgbClr>
                  </a:outerShdw>
                </a:effectLst>
              </a:rPr>
              <a:t>и</a:t>
            </a:r>
            <a:r>
              <a:rPr lang="uk-UA" sz="3600" i="1" dirty="0" smtClean="0">
                <a:solidFill>
                  <a:srgbClr val="002060"/>
                </a:solidFill>
                <a:effectLst>
                  <a:outerShdw blurRad="38100" dist="38100" dir="2700000" algn="tl">
                    <a:srgbClr val="000000">
                      <a:alpha val="43137"/>
                    </a:srgbClr>
                  </a:outerShdw>
                </a:effectLst>
              </a:rPr>
              <a:t>н</a:t>
            </a:r>
            <a:r>
              <a:rPr lang="uk-UA" sz="3600" i="1" dirty="0" smtClean="0">
                <a:solidFill>
                  <a:srgbClr val="7030A0"/>
                </a:solidFill>
                <a:effectLst>
                  <a:outerShdw blurRad="38100" dist="38100" dir="2700000" algn="tl">
                    <a:srgbClr val="000000">
                      <a:alpha val="43137"/>
                    </a:srgbClr>
                  </a:outerShdw>
                </a:effectLst>
              </a:rPr>
              <a:t>а</a:t>
            </a:r>
          </a:p>
        </p:txBody>
      </p:sp>
      <p:sp>
        <p:nvSpPr>
          <p:cNvPr id="4" name="Прямоугольник 3"/>
          <p:cNvSpPr/>
          <p:nvPr/>
        </p:nvSpPr>
        <p:spPr>
          <a:xfrm>
            <a:off x="-3894" y="845423"/>
            <a:ext cx="9144000" cy="6186309"/>
          </a:xfrm>
          <a:prstGeom prst="rect">
            <a:avLst/>
          </a:prstGeom>
        </p:spPr>
        <p:txBody>
          <a:bodyPr wrap="square">
            <a:spAutoFit/>
          </a:bodyPr>
          <a:lstStyle/>
          <a:p>
            <a:r>
              <a:rPr lang="uk-UA" sz="1750" i="1" dirty="0" smtClean="0">
                <a:latin typeface="+mj-lt"/>
              </a:rPr>
              <a:t>1. Яке найголовніше і невід’ємне право моє дитина?</a:t>
            </a:r>
          </a:p>
          <a:p>
            <a:r>
              <a:rPr lang="uk-UA" sz="1750" i="1" dirty="0" smtClean="0">
                <a:solidFill>
                  <a:srgbClr val="FF0000"/>
                </a:solidFill>
                <a:latin typeface="+mj-lt"/>
              </a:rPr>
              <a:t>Право на життя.</a:t>
            </a:r>
          </a:p>
          <a:p>
            <a:endParaRPr lang="uk-UA" sz="1750" i="1" dirty="0" smtClean="0">
              <a:latin typeface="+mj-lt"/>
            </a:endParaRPr>
          </a:p>
          <a:p>
            <a:r>
              <a:rPr lang="uk-UA" sz="1750" i="1" dirty="0" smtClean="0">
                <a:latin typeface="+mj-lt"/>
              </a:rPr>
              <a:t>2. Чи має дитина право на розваги?</a:t>
            </a:r>
          </a:p>
          <a:p>
            <a:r>
              <a:rPr lang="uk-UA" sz="1750" i="1" dirty="0" smtClean="0">
                <a:solidFill>
                  <a:srgbClr val="FF0000"/>
                </a:solidFill>
                <a:latin typeface="+mj-lt"/>
              </a:rPr>
              <a:t>Так.</a:t>
            </a:r>
          </a:p>
          <a:p>
            <a:endParaRPr lang="uk-UA" sz="1750" i="1" dirty="0" smtClean="0">
              <a:latin typeface="+mj-lt"/>
            </a:endParaRPr>
          </a:p>
          <a:p>
            <a:r>
              <a:rPr lang="uk-UA" sz="1750" i="1" dirty="0" smtClean="0">
                <a:latin typeface="+mj-lt"/>
              </a:rPr>
              <a:t>3. Чи має дитина право на крадіжку?</a:t>
            </a:r>
          </a:p>
          <a:p>
            <a:r>
              <a:rPr lang="uk-UA" sz="1750" i="1" dirty="0" smtClean="0">
                <a:solidFill>
                  <a:srgbClr val="FF0000"/>
                </a:solidFill>
                <a:latin typeface="+mj-lt"/>
              </a:rPr>
              <a:t>Ні</a:t>
            </a:r>
            <a:r>
              <a:rPr lang="uk-UA" sz="1750" i="1" dirty="0" smtClean="0">
                <a:latin typeface="+mj-lt"/>
              </a:rPr>
              <a:t>.</a:t>
            </a:r>
          </a:p>
          <a:p>
            <a:endParaRPr lang="uk-UA" sz="1750" i="1" dirty="0" smtClean="0">
              <a:latin typeface="+mj-lt"/>
            </a:endParaRPr>
          </a:p>
          <a:p>
            <a:r>
              <a:rPr lang="uk-UA" sz="1750" i="1" dirty="0" smtClean="0">
                <a:latin typeface="+mj-lt"/>
              </a:rPr>
              <a:t>4. Мачуха з ранку до ночі змушує Попелюшку трудитися. Нещасній дівчині заборонено брати участь в іграх і забавах її сестер. Які права дитини порушує зла мачуха?</a:t>
            </a:r>
          </a:p>
          <a:p>
            <a:r>
              <a:rPr lang="uk-UA" sz="1750" i="1" dirty="0" smtClean="0">
                <a:solidFill>
                  <a:srgbClr val="FF0000"/>
                </a:solidFill>
                <a:latin typeface="+mj-lt"/>
              </a:rPr>
              <a:t>Право на відпочинок, дозвілля. Також мачуха примушує Попелюшку до праці.</a:t>
            </a:r>
          </a:p>
          <a:p>
            <a:endParaRPr lang="uk-UA" sz="1750" i="1" dirty="0" smtClean="0">
              <a:latin typeface="+mj-lt"/>
            </a:endParaRPr>
          </a:p>
          <a:p>
            <a:r>
              <a:rPr lang="uk-UA" sz="1750" i="1" dirty="0" smtClean="0">
                <a:latin typeface="+mj-lt"/>
              </a:rPr>
              <a:t>5. Хто повинен забезпечувати повне виконання прав дитини?</a:t>
            </a:r>
          </a:p>
          <a:p>
            <a:r>
              <a:rPr lang="uk-UA" sz="1750" i="1" dirty="0" smtClean="0">
                <a:solidFill>
                  <a:srgbClr val="FF0000"/>
                </a:solidFill>
                <a:latin typeface="+mj-lt"/>
              </a:rPr>
              <a:t>Держава, батьки.</a:t>
            </a:r>
          </a:p>
          <a:p>
            <a:endParaRPr lang="uk-UA" sz="1750" i="1" dirty="0" smtClean="0">
              <a:latin typeface="+mj-lt"/>
            </a:endParaRPr>
          </a:p>
          <a:p>
            <a:r>
              <a:rPr lang="uk-UA" sz="1750" i="1" dirty="0" smtClean="0">
                <a:latin typeface="+mj-lt"/>
              </a:rPr>
              <a:t>6. </a:t>
            </a:r>
            <a:r>
              <a:rPr lang="ru-RU" sz="1750" i="1" dirty="0" err="1" smtClean="0">
                <a:latin typeface="+mj-lt"/>
              </a:rPr>
              <a:t>Лисиця</a:t>
            </a:r>
            <a:r>
              <a:rPr lang="ru-RU" sz="1750" i="1" dirty="0" smtClean="0">
                <a:latin typeface="+mj-lt"/>
              </a:rPr>
              <a:t> </a:t>
            </a:r>
            <a:r>
              <a:rPr lang="ru-RU" sz="1750" i="1" dirty="0" err="1" smtClean="0">
                <a:latin typeface="+mj-lt"/>
              </a:rPr>
              <a:t>каже</a:t>
            </a:r>
            <a:r>
              <a:rPr lang="ru-RU" sz="1750" i="1" dirty="0" smtClean="0">
                <a:latin typeface="+mj-lt"/>
              </a:rPr>
              <a:t>: «Колобок, колобок, я тебе </a:t>
            </a:r>
            <a:r>
              <a:rPr lang="ru-RU" sz="1750" i="1" dirty="0" err="1" smtClean="0">
                <a:latin typeface="+mj-lt"/>
              </a:rPr>
              <a:t>з'їм</a:t>
            </a:r>
            <a:r>
              <a:rPr lang="ru-RU" sz="1750" i="1" dirty="0" smtClean="0">
                <a:latin typeface="+mj-lt"/>
              </a:rPr>
              <a:t>!». Яке право </a:t>
            </a:r>
            <a:r>
              <a:rPr lang="ru-RU" sz="1750" i="1" dirty="0" err="1" smtClean="0">
                <a:latin typeface="+mj-lt"/>
              </a:rPr>
              <a:t>порушує</a:t>
            </a:r>
            <a:r>
              <a:rPr lang="ru-RU" sz="1750" i="1" dirty="0" smtClean="0">
                <a:latin typeface="+mj-lt"/>
              </a:rPr>
              <a:t> </a:t>
            </a:r>
            <a:r>
              <a:rPr lang="ru-RU" sz="1750" i="1" dirty="0" err="1" smtClean="0">
                <a:latin typeface="+mj-lt"/>
              </a:rPr>
              <a:t>Лисиця</a:t>
            </a:r>
            <a:r>
              <a:rPr lang="ru-RU" sz="1750" i="1" dirty="0" smtClean="0">
                <a:latin typeface="+mj-lt"/>
              </a:rPr>
              <a:t>?</a:t>
            </a:r>
          </a:p>
          <a:p>
            <a:r>
              <a:rPr lang="ru-RU" sz="1750" i="1" dirty="0" smtClean="0">
                <a:solidFill>
                  <a:srgbClr val="FF0000"/>
                </a:solidFill>
                <a:latin typeface="+mj-lt"/>
              </a:rPr>
              <a:t>Право на </a:t>
            </a:r>
            <a:r>
              <a:rPr lang="ru-RU" sz="1750" i="1" dirty="0" err="1" smtClean="0">
                <a:solidFill>
                  <a:srgbClr val="FF0000"/>
                </a:solidFill>
                <a:latin typeface="+mj-lt"/>
              </a:rPr>
              <a:t>життя</a:t>
            </a:r>
            <a:r>
              <a:rPr lang="ru-RU" sz="1750" i="1" dirty="0" smtClean="0">
                <a:solidFill>
                  <a:srgbClr val="FF0000"/>
                </a:solidFill>
                <a:latin typeface="+mj-lt"/>
              </a:rPr>
              <a:t>.</a:t>
            </a:r>
          </a:p>
          <a:p>
            <a:endParaRPr lang="ru-RU" sz="1750" i="1" dirty="0" smtClean="0">
              <a:latin typeface="+mj-lt"/>
            </a:endParaRPr>
          </a:p>
          <a:p>
            <a:r>
              <a:rPr lang="ru-RU" sz="1750" i="1" dirty="0" smtClean="0">
                <a:latin typeface="+mj-lt"/>
              </a:rPr>
              <a:t>7. Яке право </a:t>
            </a:r>
            <a:r>
              <a:rPr lang="ru-RU" sz="1750" i="1" dirty="0" err="1" smtClean="0">
                <a:latin typeface="+mj-lt"/>
              </a:rPr>
              <a:t>одночасно</a:t>
            </a:r>
            <a:r>
              <a:rPr lang="ru-RU" sz="1750" i="1" dirty="0" smtClean="0">
                <a:latin typeface="+mj-lt"/>
              </a:rPr>
              <a:t> є </a:t>
            </a:r>
            <a:r>
              <a:rPr lang="ru-RU" sz="1750" i="1" dirty="0" err="1" smtClean="0">
                <a:latin typeface="+mj-lt"/>
              </a:rPr>
              <a:t>обов’язком</a:t>
            </a:r>
            <a:r>
              <a:rPr lang="ru-RU" sz="1750" i="1" dirty="0" smtClean="0">
                <a:latin typeface="+mj-lt"/>
              </a:rPr>
              <a:t> </a:t>
            </a:r>
            <a:r>
              <a:rPr lang="ru-RU" sz="1750" i="1" dirty="0" err="1" smtClean="0">
                <a:latin typeface="+mj-lt"/>
              </a:rPr>
              <a:t>дитини</a:t>
            </a:r>
            <a:r>
              <a:rPr lang="ru-RU" sz="1750" i="1" dirty="0" smtClean="0">
                <a:latin typeface="+mj-lt"/>
              </a:rPr>
              <a:t>?</a:t>
            </a:r>
          </a:p>
          <a:p>
            <a:r>
              <a:rPr lang="ru-RU" sz="1750" i="1" dirty="0" smtClean="0">
                <a:solidFill>
                  <a:srgbClr val="FF0000"/>
                </a:solidFill>
                <a:latin typeface="+mj-lt"/>
              </a:rPr>
              <a:t>Право на </a:t>
            </a:r>
            <a:r>
              <a:rPr lang="ru-RU" sz="1750" i="1" dirty="0" err="1" smtClean="0">
                <a:solidFill>
                  <a:srgbClr val="FF0000"/>
                </a:solidFill>
                <a:latin typeface="+mj-lt"/>
              </a:rPr>
              <a:t>освіту</a:t>
            </a:r>
            <a:r>
              <a:rPr lang="ru-RU" sz="1750" i="1" dirty="0" smtClean="0">
                <a:solidFill>
                  <a:srgbClr val="FF0000"/>
                </a:solidFill>
                <a:latin typeface="+mj-lt"/>
              </a:rPr>
              <a:t>.</a:t>
            </a:r>
            <a:endParaRPr lang="uk-UA" sz="1750" i="1" dirty="0">
              <a:solidFill>
                <a:srgbClr val="FF0000"/>
              </a:solidFill>
              <a:latin typeface="+mj-lt"/>
            </a:endParaRPr>
          </a:p>
        </p:txBody>
      </p:sp>
    </p:spTree>
    <p:extLst>
      <p:ext uri="{BB962C8B-B14F-4D97-AF65-F5344CB8AC3E}">
        <p14:creationId xmlns:p14="http://schemas.microsoft.com/office/powerpoint/2010/main" xmlns="" val="3284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fade">
                                      <p:cBhvr>
                                        <p:cTn id="57" dur="500"/>
                                        <p:tgtEl>
                                          <p:spTgt spid="4">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6" end="16"/>
                                            </p:txEl>
                                          </p:spTgt>
                                        </p:tgtEl>
                                        <p:attrNameLst>
                                          <p:attrName>style.visibility</p:attrName>
                                        </p:attrNameLst>
                                      </p:cBhvr>
                                      <p:to>
                                        <p:strVal val="visible"/>
                                      </p:to>
                                    </p:set>
                                    <p:animEffect transition="in" filter="fade">
                                      <p:cBhvr>
                                        <p:cTn id="62" dur="500"/>
                                        <p:tgtEl>
                                          <p:spTgt spid="4">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Effect transition="in" filter="fade">
                                      <p:cBhvr>
                                        <p:cTn id="67" dur="500"/>
                                        <p:tgtEl>
                                          <p:spTgt spid="4">
                                            <p:txEl>
                                              <p:pRg st="18" end="1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9" end="19"/>
                                            </p:txEl>
                                          </p:spTgt>
                                        </p:tgtEl>
                                        <p:attrNameLst>
                                          <p:attrName>style.visibility</p:attrName>
                                        </p:attrNameLst>
                                      </p:cBhvr>
                                      <p:to>
                                        <p:strVal val="visible"/>
                                      </p:to>
                                    </p:set>
                                    <p:animEffect transition="in" filter="fade">
                                      <p:cBhvr>
                                        <p:cTn id="72"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39952" y="999668"/>
            <a:ext cx="4572000" cy="2769989"/>
          </a:xfrm>
          <a:prstGeom prst="rect">
            <a:avLst/>
          </a:prstGeom>
        </p:spPr>
        <p:txBody>
          <a:bodyPr>
            <a:spAutoFit/>
          </a:bodyPr>
          <a:lstStyle/>
          <a:p>
            <a:pPr algn="ctr"/>
            <a:r>
              <a:rPr lang="ru-RU" sz="2400" i="1" dirty="0" err="1" smtClean="0">
                <a:effectLst>
                  <a:outerShdw blurRad="38100" dist="38100" dir="2700000" algn="tl">
                    <a:srgbClr val="000000">
                      <a:alpha val="43137"/>
                    </a:srgbClr>
                  </a:outerShdw>
                </a:effectLst>
              </a:rPr>
              <a:t>Кожна</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дитина</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має</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невід’ємне</a:t>
            </a:r>
            <a:r>
              <a:rPr lang="ru-RU" sz="2400" i="1" dirty="0" smtClean="0">
                <a:effectLst>
                  <a:outerShdw blurRad="38100" dist="38100" dir="2700000" algn="tl">
                    <a:srgbClr val="000000">
                      <a:alpha val="43137"/>
                    </a:srgbClr>
                  </a:outerShdw>
                </a:effectLst>
              </a:rPr>
              <a:t> право на </a:t>
            </a:r>
            <a:r>
              <a:rPr lang="ru-RU" sz="2400" i="1" dirty="0" err="1" smtClean="0">
                <a:effectLst>
                  <a:outerShdw blurRad="38100" dist="38100" dir="2700000" algn="tl">
                    <a:srgbClr val="000000">
                      <a:alpha val="43137"/>
                    </a:srgbClr>
                  </a:outerShdw>
                </a:effectLst>
              </a:rPr>
              <a:t>життя</a:t>
            </a:r>
            <a:r>
              <a:rPr lang="ru-RU" sz="2400" i="1" dirty="0" smtClean="0">
                <a:effectLst>
                  <a:outerShdw blurRad="38100" dist="38100" dir="2700000" algn="tl">
                    <a:srgbClr val="000000">
                      <a:alpha val="43137"/>
                    </a:srgbClr>
                  </a:outerShdw>
                </a:effectLst>
              </a:rPr>
              <a:t>.</a:t>
            </a:r>
          </a:p>
          <a:p>
            <a:pPr algn="ctr"/>
            <a:r>
              <a:rPr lang="ru-RU" i="1" dirty="0" smtClean="0"/>
              <a:t>(</a:t>
            </a:r>
            <a:r>
              <a:rPr lang="ru-RU" i="1" dirty="0" err="1" smtClean="0"/>
              <a:t>Стаття</a:t>
            </a:r>
            <a:r>
              <a:rPr lang="ru-RU" i="1" dirty="0" smtClean="0"/>
              <a:t> 6 </a:t>
            </a:r>
            <a:r>
              <a:rPr lang="ru-RU" i="1" dirty="0" err="1" smtClean="0"/>
              <a:t>Конвенції</a:t>
            </a:r>
            <a:r>
              <a:rPr lang="ru-RU" i="1" dirty="0" smtClean="0"/>
              <a:t> ООН про права </a:t>
            </a:r>
            <a:r>
              <a:rPr lang="ru-RU" i="1" dirty="0" err="1" smtClean="0"/>
              <a:t>дитини</a:t>
            </a:r>
            <a:r>
              <a:rPr lang="ru-RU" i="1" dirty="0" smtClean="0"/>
              <a:t>)</a:t>
            </a:r>
          </a:p>
          <a:p>
            <a:pPr algn="ctr"/>
            <a:r>
              <a:rPr lang="ru-RU" i="1" dirty="0" err="1" smtClean="0"/>
              <a:t>Життя</a:t>
            </a:r>
            <a:r>
              <a:rPr lang="ru-RU" i="1" dirty="0" smtClean="0"/>
              <a:t> </a:t>
            </a:r>
            <a:r>
              <a:rPr lang="ru-RU" i="1" dirty="0" err="1" smtClean="0"/>
              <a:t>кожної</a:t>
            </a:r>
            <a:r>
              <a:rPr lang="ru-RU" i="1" dirty="0" smtClean="0"/>
              <a:t> </a:t>
            </a:r>
            <a:r>
              <a:rPr lang="ru-RU" i="1" dirty="0" err="1" smtClean="0"/>
              <a:t>дитини</a:t>
            </a:r>
            <a:r>
              <a:rPr lang="ru-RU" i="1" dirty="0" smtClean="0"/>
              <a:t> є </a:t>
            </a:r>
            <a:r>
              <a:rPr lang="ru-RU" i="1" dirty="0" err="1" smtClean="0"/>
              <a:t>найціннішим</a:t>
            </a:r>
            <a:r>
              <a:rPr lang="ru-RU" i="1" dirty="0" smtClean="0"/>
              <a:t> не </a:t>
            </a:r>
            <a:r>
              <a:rPr lang="ru-RU" i="1" dirty="0" err="1" smtClean="0"/>
              <a:t>лише</a:t>
            </a:r>
            <a:r>
              <a:rPr lang="ru-RU" i="1" dirty="0" smtClean="0"/>
              <a:t> для </a:t>
            </a:r>
            <a:r>
              <a:rPr lang="ru-RU" i="1" dirty="0" err="1" smtClean="0"/>
              <a:t>батьків</a:t>
            </a:r>
            <a:r>
              <a:rPr lang="ru-RU" i="1" dirty="0" smtClean="0"/>
              <a:t>.</a:t>
            </a:r>
          </a:p>
          <a:p>
            <a:pPr algn="ctr"/>
            <a:r>
              <a:rPr lang="ru-RU" i="1" dirty="0" err="1" smtClean="0"/>
              <a:t>Кожна</a:t>
            </a:r>
            <a:r>
              <a:rPr lang="ru-RU" i="1" dirty="0" smtClean="0"/>
              <a:t> держава повинна </a:t>
            </a:r>
            <a:r>
              <a:rPr lang="ru-RU" i="1" dirty="0" err="1" smtClean="0"/>
              <a:t>забезпечувати</a:t>
            </a:r>
            <a:r>
              <a:rPr lang="ru-RU" i="1" dirty="0" smtClean="0"/>
              <a:t> </a:t>
            </a:r>
            <a:r>
              <a:rPr lang="ru-RU" i="1" dirty="0" err="1" smtClean="0"/>
              <a:t>життя</a:t>
            </a:r>
            <a:r>
              <a:rPr lang="ru-RU" i="1" dirty="0" smtClean="0"/>
              <a:t> та здоровий </a:t>
            </a:r>
            <a:r>
              <a:rPr lang="ru-RU" i="1" dirty="0" err="1" smtClean="0"/>
              <a:t>розвиток</a:t>
            </a:r>
            <a:r>
              <a:rPr lang="ru-RU" i="1" dirty="0" smtClean="0"/>
              <a:t> </a:t>
            </a:r>
            <a:r>
              <a:rPr lang="ru-RU" i="1" dirty="0" err="1" smtClean="0"/>
              <a:t>дітей</a:t>
            </a:r>
            <a:r>
              <a:rPr lang="ru-RU" i="1" dirty="0" smtClean="0"/>
              <a:t> – </a:t>
            </a:r>
            <a:r>
              <a:rPr lang="ru-RU" i="1" dirty="0" err="1" smtClean="0"/>
              <a:t>своїх</a:t>
            </a:r>
            <a:r>
              <a:rPr lang="ru-RU" i="1" dirty="0" smtClean="0"/>
              <a:t> маленьких </a:t>
            </a:r>
            <a:r>
              <a:rPr lang="ru-RU" i="1" dirty="0" err="1" smtClean="0"/>
              <a:t>громадян</a:t>
            </a:r>
            <a:r>
              <a:rPr lang="ru-RU" i="1" dirty="0" smtClean="0"/>
              <a:t>.</a:t>
            </a:r>
            <a:endParaRPr lang="uk-UA" i="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4664"/>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867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1032103"/>
            <a:ext cx="4680520" cy="2677656"/>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Всі діти рівні в своїх правах.</a:t>
            </a:r>
          </a:p>
          <a:p>
            <a:pPr algn="ctr"/>
            <a:r>
              <a:rPr lang="uk-UA" i="1" dirty="0" smtClean="0"/>
              <a:t>(Стаття 2 Конвенції ООН про права дитини)</a:t>
            </a:r>
          </a:p>
          <a:p>
            <a:pPr algn="ctr"/>
            <a:r>
              <a:rPr lang="uk-UA" i="1" dirty="0" smtClean="0"/>
              <a:t>Всі діти, незалежно від їх раси, кольору шкіри, статі, мови, релігії, соціального походження, – рівні у своїх правах. Держава не може порушувати жодне з прав. Держава має активно пропагувати права дитини.</a:t>
            </a:r>
            <a:endParaRPr lang="uk-UA" i="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4724"/>
            <a:ext cx="3960000" cy="3972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558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50"/>
                                        <p:tgtEl>
                                          <p:spTgt spid="2">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4425"/>
            <a:ext cx="396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014447" y="702431"/>
            <a:ext cx="4788464" cy="3323987"/>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Всі діти мають право на любов і піклування.</a:t>
            </a:r>
          </a:p>
          <a:p>
            <a:pPr algn="ctr"/>
            <a:r>
              <a:rPr lang="uk-UA" i="1" dirty="0" smtClean="0"/>
              <a:t>(Стаття 3 Конвенції ООН про права дитини)</a:t>
            </a:r>
          </a:p>
          <a:p>
            <a:pPr algn="ctr"/>
            <a:r>
              <a:rPr lang="uk-UA" i="1" dirty="0" smtClean="0"/>
              <a:t>Усі дії щодо дитини повинні виконуватися  в інтересах  дитини. Якщо рідні, або  ті  особи, які</a:t>
            </a:r>
            <a:br>
              <a:rPr lang="uk-UA" i="1" dirty="0" smtClean="0"/>
            </a:br>
            <a:r>
              <a:rPr lang="uk-UA" i="1" dirty="0" smtClean="0"/>
              <a:t>несуть відповідальність за дитину, недбало виконують свої обов’язки, держава має забезпечити</a:t>
            </a:r>
            <a:br>
              <a:rPr lang="uk-UA" i="1" dirty="0" smtClean="0"/>
            </a:br>
            <a:r>
              <a:rPr lang="uk-UA" i="1" dirty="0" smtClean="0"/>
              <a:t>дитині належний догляд і піклування.</a:t>
            </a:r>
          </a:p>
        </p:txBody>
      </p:sp>
    </p:spTree>
    <p:extLst>
      <p:ext uri="{BB962C8B-B14F-4D97-AF65-F5344CB8AC3E}">
        <p14:creationId xmlns:p14="http://schemas.microsoft.com/office/powerpoint/2010/main" xmlns="" val="889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86" y="380988"/>
            <a:ext cx="3960000" cy="3972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974286" y="380988"/>
            <a:ext cx="5169714" cy="4985980"/>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Усі діти мають право на отримання освіти.</a:t>
            </a:r>
          </a:p>
          <a:p>
            <a:pPr algn="ctr"/>
            <a:r>
              <a:rPr lang="uk-UA" i="1" dirty="0" smtClean="0"/>
              <a:t>(Статті 28, 29 Конвенції ООН про права дитини)</a:t>
            </a:r>
          </a:p>
          <a:p>
            <a:pPr algn="ctr"/>
            <a:r>
              <a:rPr lang="uk-UA" i="1" dirty="0" smtClean="0"/>
              <a:t>Кожна дитина має право на освіту. Держава повинна забезпечити безкоштовну обов’язкову початкову освіту. Держава також має забезпечити доступність середньої та вищої освіти на підставі здібностей кожної дитини.</a:t>
            </a:r>
          </a:p>
          <a:p>
            <a:pPr algn="ctr"/>
            <a:r>
              <a:rPr lang="uk-UA" i="1" dirty="0" smtClean="0"/>
              <a:t>    Освіта має бути спрямованою на розвиток особистості, таланту, розумових та фізичних даних дитини. Освіта повинна готувати дитину до активного дорослого життя, виховувати повагу до батьків, культури та національних цінностей країни, до навколишньої природи.</a:t>
            </a:r>
            <a:endParaRPr lang="uk-UA" i="1" dirty="0"/>
          </a:p>
        </p:txBody>
      </p:sp>
    </p:spTree>
    <p:extLst>
      <p:ext uri="{BB962C8B-B14F-4D97-AF65-F5344CB8AC3E}">
        <p14:creationId xmlns:p14="http://schemas.microsoft.com/office/powerpoint/2010/main" xmlns="" val="16456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21" y="404664"/>
            <a:ext cx="3960000" cy="3972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211960" y="590380"/>
            <a:ext cx="4572000" cy="3600986"/>
          </a:xfrm>
          <a:prstGeom prst="rect">
            <a:avLst/>
          </a:prstGeom>
        </p:spPr>
        <p:txBody>
          <a:bodyPr wrap="square">
            <a:spAutoFit/>
          </a:bodyPr>
          <a:lstStyle/>
          <a:p>
            <a:pPr algn="ctr"/>
            <a:r>
              <a:rPr lang="ru-RU" sz="2400" i="1" dirty="0" err="1" smtClean="0">
                <a:effectLst>
                  <a:outerShdw blurRad="38100" dist="38100" dir="2700000" algn="tl">
                    <a:srgbClr val="000000">
                      <a:alpha val="43137"/>
                    </a:srgbClr>
                  </a:outerShdw>
                </a:effectLst>
              </a:rPr>
              <a:t>Усі</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діти</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мають</a:t>
            </a:r>
            <a:r>
              <a:rPr lang="ru-RU" sz="2400" i="1" dirty="0" smtClean="0">
                <a:effectLst>
                  <a:outerShdw blurRad="38100" dist="38100" dir="2700000" algn="tl">
                    <a:srgbClr val="000000">
                      <a:alpha val="43137"/>
                    </a:srgbClr>
                  </a:outerShdw>
                </a:effectLst>
              </a:rPr>
              <a:t> право на </a:t>
            </a:r>
            <a:r>
              <a:rPr lang="ru-RU" sz="2400" i="1" dirty="0" err="1" smtClean="0">
                <a:effectLst>
                  <a:outerShdw blurRad="38100" dist="38100" dir="2700000" algn="tl">
                    <a:srgbClr val="000000">
                      <a:alpha val="43137"/>
                    </a:srgbClr>
                  </a:outerShdw>
                </a:effectLst>
              </a:rPr>
              <a:t>медичну</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допомогу</a:t>
            </a:r>
            <a:r>
              <a:rPr lang="ru-RU" sz="2400" i="1" dirty="0" smtClean="0">
                <a:effectLst>
                  <a:outerShdw blurRad="38100" dist="38100" dir="2700000" algn="tl">
                    <a:srgbClr val="000000">
                      <a:alpha val="43137"/>
                    </a:srgbClr>
                  </a:outerShdw>
                </a:effectLst>
              </a:rPr>
              <a:t>.</a:t>
            </a:r>
          </a:p>
          <a:p>
            <a:pPr algn="ctr"/>
            <a:r>
              <a:rPr lang="ru-RU" i="1" dirty="0" smtClean="0"/>
              <a:t>(</a:t>
            </a:r>
            <a:r>
              <a:rPr lang="ru-RU" i="1" dirty="0" err="1" smtClean="0"/>
              <a:t>Стаття</a:t>
            </a:r>
            <a:r>
              <a:rPr lang="ru-RU" i="1" dirty="0" smtClean="0"/>
              <a:t> 24 </a:t>
            </a:r>
            <a:r>
              <a:rPr lang="ru-RU" i="1" dirty="0" err="1" smtClean="0"/>
              <a:t>Конвенції</a:t>
            </a:r>
            <a:r>
              <a:rPr lang="ru-RU" i="1" dirty="0" smtClean="0"/>
              <a:t> ООН про права </a:t>
            </a:r>
            <a:r>
              <a:rPr lang="ru-RU" i="1" dirty="0" err="1" smtClean="0"/>
              <a:t>дитини</a:t>
            </a:r>
            <a:r>
              <a:rPr lang="ru-RU" i="1" dirty="0" smtClean="0"/>
              <a:t>)</a:t>
            </a:r>
          </a:p>
          <a:p>
            <a:pPr algn="ctr"/>
            <a:r>
              <a:rPr lang="ru-RU" i="1" dirty="0" err="1" smtClean="0"/>
              <a:t>Кожна</a:t>
            </a:r>
            <a:r>
              <a:rPr lang="ru-RU" i="1" dirty="0" smtClean="0"/>
              <a:t> </a:t>
            </a:r>
            <a:r>
              <a:rPr lang="ru-RU" i="1" dirty="0" err="1" smtClean="0"/>
              <a:t>дитина</a:t>
            </a:r>
            <a:r>
              <a:rPr lang="ru-RU" i="1" dirty="0" smtClean="0"/>
              <a:t> </a:t>
            </a:r>
            <a:r>
              <a:rPr lang="ru-RU" i="1" dirty="0" err="1" smtClean="0"/>
              <a:t>має</a:t>
            </a:r>
            <a:r>
              <a:rPr lang="ru-RU" i="1" dirty="0" smtClean="0"/>
              <a:t> право на </a:t>
            </a:r>
            <a:r>
              <a:rPr lang="ru-RU" i="1" dirty="0" err="1" smtClean="0"/>
              <a:t>медичну</a:t>
            </a:r>
            <a:r>
              <a:rPr lang="ru-RU" i="1" dirty="0" smtClean="0"/>
              <a:t> </a:t>
            </a:r>
            <a:r>
              <a:rPr lang="ru-RU" i="1" dirty="0" err="1" smtClean="0"/>
              <a:t>допомогу</a:t>
            </a:r>
            <a:r>
              <a:rPr lang="ru-RU" i="1" dirty="0" smtClean="0"/>
              <a:t>. Держава повинна </a:t>
            </a:r>
            <a:r>
              <a:rPr lang="ru-RU" i="1" dirty="0" err="1" smtClean="0"/>
              <a:t>домагатися</a:t>
            </a:r>
            <a:r>
              <a:rPr lang="ru-RU" i="1" dirty="0" smtClean="0"/>
              <a:t> </a:t>
            </a:r>
            <a:r>
              <a:rPr lang="ru-RU" i="1" dirty="0" err="1" smtClean="0"/>
              <a:t>повного</a:t>
            </a:r>
            <a:r>
              <a:rPr lang="ru-RU" i="1" dirty="0" smtClean="0"/>
              <a:t> </a:t>
            </a:r>
            <a:r>
              <a:rPr lang="ru-RU" i="1" dirty="0" err="1" smtClean="0"/>
              <a:t>здійснення</a:t>
            </a:r>
            <a:r>
              <a:rPr lang="ru-RU" i="1" dirty="0" smtClean="0"/>
              <a:t> </a:t>
            </a:r>
            <a:r>
              <a:rPr lang="ru-RU" i="1" dirty="0" err="1" smtClean="0"/>
              <a:t>цього</a:t>
            </a:r>
            <a:r>
              <a:rPr lang="ru-RU" i="1" dirty="0" smtClean="0"/>
              <a:t> права. </a:t>
            </a:r>
            <a:r>
              <a:rPr lang="ru-RU" i="1" dirty="0" err="1" smtClean="0"/>
              <a:t>Особлива</a:t>
            </a:r>
            <a:r>
              <a:rPr lang="ru-RU" i="1" dirty="0" smtClean="0"/>
              <a:t> </a:t>
            </a:r>
            <a:r>
              <a:rPr lang="ru-RU" i="1" dirty="0" err="1" smtClean="0"/>
              <a:t>увага</a:t>
            </a:r>
            <a:r>
              <a:rPr lang="ru-RU" i="1" dirty="0" smtClean="0"/>
              <a:t> повинна </a:t>
            </a:r>
            <a:r>
              <a:rPr lang="ru-RU" i="1" dirty="0" err="1" smtClean="0"/>
              <a:t>приділятися</a:t>
            </a:r>
            <a:r>
              <a:rPr lang="ru-RU" i="1" dirty="0" smtClean="0"/>
              <a:t> </a:t>
            </a:r>
            <a:r>
              <a:rPr lang="ru-RU" i="1" dirty="0" err="1" smtClean="0"/>
              <a:t>зниженню</a:t>
            </a:r>
            <a:r>
              <a:rPr lang="ru-RU" i="1" dirty="0" smtClean="0"/>
              <a:t> </a:t>
            </a:r>
            <a:r>
              <a:rPr lang="ru-RU" i="1" dirty="0" err="1" smtClean="0"/>
              <a:t>рівня</a:t>
            </a:r>
            <a:r>
              <a:rPr lang="ru-RU" i="1" dirty="0" smtClean="0"/>
              <a:t> </a:t>
            </a:r>
            <a:r>
              <a:rPr lang="ru-RU" i="1" dirty="0" err="1" smtClean="0"/>
              <a:t>смертності</a:t>
            </a:r>
            <a:r>
              <a:rPr lang="ru-RU" i="1" dirty="0" smtClean="0"/>
              <a:t> </a:t>
            </a:r>
            <a:r>
              <a:rPr lang="ru-RU" i="1" dirty="0" err="1" smtClean="0"/>
              <a:t>дітей</a:t>
            </a:r>
            <a:r>
              <a:rPr lang="ru-RU" i="1" dirty="0" smtClean="0"/>
              <a:t> і </a:t>
            </a:r>
            <a:r>
              <a:rPr lang="ru-RU" i="1" dirty="0" err="1" smtClean="0"/>
              <a:t>немовлят</a:t>
            </a:r>
            <a:r>
              <a:rPr lang="ru-RU" i="1" dirty="0" smtClean="0"/>
              <a:t>, </a:t>
            </a:r>
            <a:r>
              <a:rPr lang="ru-RU" i="1" dirty="0" err="1" smtClean="0"/>
              <a:t>наданню</a:t>
            </a:r>
            <a:r>
              <a:rPr lang="ru-RU" i="1" dirty="0" smtClean="0"/>
              <a:t> </a:t>
            </a:r>
            <a:r>
              <a:rPr lang="ru-RU" i="1" dirty="0" err="1" smtClean="0"/>
              <a:t>необхідної</a:t>
            </a:r>
            <a:r>
              <a:rPr lang="ru-RU" i="1" dirty="0" smtClean="0"/>
              <a:t> </a:t>
            </a:r>
            <a:r>
              <a:rPr lang="ru-RU" i="1" dirty="0" err="1" smtClean="0"/>
              <a:t>медичної</a:t>
            </a:r>
            <a:r>
              <a:rPr lang="ru-RU" i="1" dirty="0" smtClean="0"/>
              <a:t> </a:t>
            </a:r>
            <a:r>
              <a:rPr lang="ru-RU" i="1" dirty="0" err="1" smtClean="0"/>
              <a:t>допомоги</a:t>
            </a:r>
            <a:r>
              <a:rPr lang="ru-RU" i="1" dirty="0" smtClean="0"/>
              <a:t>, </a:t>
            </a:r>
            <a:r>
              <a:rPr lang="ru-RU" i="1" dirty="0" err="1" smtClean="0"/>
              <a:t>проведенню</a:t>
            </a:r>
            <a:r>
              <a:rPr lang="ru-RU" i="1" dirty="0" smtClean="0"/>
              <a:t> </a:t>
            </a:r>
            <a:r>
              <a:rPr lang="ru-RU" i="1" dirty="0" err="1" smtClean="0"/>
              <a:t>профілактики</a:t>
            </a:r>
            <a:r>
              <a:rPr lang="ru-RU" i="1" dirty="0" smtClean="0"/>
              <a:t> хвороб.</a:t>
            </a:r>
            <a:endParaRPr lang="uk-UA" i="1" dirty="0"/>
          </a:p>
        </p:txBody>
      </p:sp>
    </p:spTree>
    <p:extLst>
      <p:ext uri="{BB962C8B-B14F-4D97-AF65-F5344CB8AC3E}">
        <p14:creationId xmlns:p14="http://schemas.microsoft.com/office/powerpoint/2010/main" xmlns="" val="28001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21" y="404664"/>
            <a:ext cx="3960000" cy="3972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211960" y="590380"/>
            <a:ext cx="4572000" cy="3600986"/>
          </a:xfrm>
          <a:prstGeom prst="rect">
            <a:avLst/>
          </a:prstGeom>
        </p:spPr>
        <p:txBody>
          <a:bodyPr wrap="square">
            <a:spAutoFit/>
          </a:bodyPr>
          <a:lstStyle/>
          <a:p>
            <a:pPr algn="ctr"/>
            <a:r>
              <a:rPr lang="ru-RU" sz="2400" i="1" dirty="0" err="1" smtClean="0">
                <a:effectLst>
                  <a:outerShdw blurRad="38100" dist="38100" dir="2700000" algn="tl">
                    <a:srgbClr val="000000">
                      <a:alpha val="43137"/>
                    </a:srgbClr>
                  </a:outerShdw>
                </a:effectLst>
              </a:rPr>
              <a:t>Усі</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діти</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мають</a:t>
            </a:r>
            <a:r>
              <a:rPr lang="ru-RU" sz="2400" i="1" dirty="0" smtClean="0">
                <a:effectLst>
                  <a:outerShdw blurRad="38100" dist="38100" dir="2700000" algn="tl">
                    <a:srgbClr val="000000">
                      <a:alpha val="43137"/>
                    </a:srgbClr>
                  </a:outerShdw>
                </a:effectLst>
              </a:rPr>
              <a:t> право на </a:t>
            </a:r>
            <a:r>
              <a:rPr lang="ru-RU" sz="2400" i="1" dirty="0" err="1" smtClean="0">
                <a:effectLst>
                  <a:outerShdw blurRad="38100" dist="38100" dir="2700000" algn="tl">
                    <a:srgbClr val="000000">
                      <a:alpha val="43137"/>
                    </a:srgbClr>
                  </a:outerShdw>
                </a:effectLst>
              </a:rPr>
              <a:t>медичну</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допомогу</a:t>
            </a:r>
            <a:r>
              <a:rPr lang="ru-RU" sz="2400" i="1" dirty="0" smtClean="0">
                <a:effectLst>
                  <a:outerShdw blurRad="38100" dist="38100" dir="2700000" algn="tl">
                    <a:srgbClr val="000000">
                      <a:alpha val="43137"/>
                    </a:srgbClr>
                  </a:outerShdw>
                </a:effectLst>
              </a:rPr>
              <a:t>.</a:t>
            </a:r>
          </a:p>
          <a:p>
            <a:pPr algn="ctr"/>
            <a:r>
              <a:rPr lang="ru-RU" i="1" dirty="0" smtClean="0"/>
              <a:t>(</a:t>
            </a:r>
            <a:r>
              <a:rPr lang="ru-RU" i="1" dirty="0" err="1" smtClean="0"/>
              <a:t>Стаття</a:t>
            </a:r>
            <a:r>
              <a:rPr lang="ru-RU" i="1" dirty="0" smtClean="0"/>
              <a:t> 24 </a:t>
            </a:r>
            <a:r>
              <a:rPr lang="ru-RU" i="1" dirty="0" err="1" smtClean="0"/>
              <a:t>Конвенції</a:t>
            </a:r>
            <a:r>
              <a:rPr lang="ru-RU" i="1" dirty="0" smtClean="0"/>
              <a:t> ООН про права </a:t>
            </a:r>
            <a:r>
              <a:rPr lang="ru-RU" i="1" dirty="0" err="1" smtClean="0"/>
              <a:t>дитини</a:t>
            </a:r>
            <a:r>
              <a:rPr lang="ru-RU" i="1" dirty="0" smtClean="0"/>
              <a:t>)</a:t>
            </a:r>
          </a:p>
          <a:p>
            <a:pPr algn="ctr"/>
            <a:r>
              <a:rPr lang="ru-RU" i="1" dirty="0" err="1" smtClean="0"/>
              <a:t>Кожна</a:t>
            </a:r>
            <a:r>
              <a:rPr lang="ru-RU" i="1" dirty="0" smtClean="0"/>
              <a:t> </a:t>
            </a:r>
            <a:r>
              <a:rPr lang="ru-RU" i="1" dirty="0" err="1" smtClean="0"/>
              <a:t>дитина</a:t>
            </a:r>
            <a:r>
              <a:rPr lang="ru-RU" i="1" dirty="0" smtClean="0"/>
              <a:t> </a:t>
            </a:r>
            <a:r>
              <a:rPr lang="ru-RU" i="1" dirty="0" err="1" smtClean="0"/>
              <a:t>має</a:t>
            </a:r>
            <a:r>
              <a:rPr lang="ru-RU" i="1" dirty="0" smtClean="0"/>
              <a:t> право на </a:t>
            </a:r>
            <a:r>
              <a:rPr lang="ru-RU" i="1" dirty="0" err="1" smtClean="0"/>
              <a:t>медичну</a:t>
            </a:r>
            <a:r>
              <a:rPr lang="ru-RU" i="1" dirty="0" smtClean="0"/>
              <a:t> </a:t>
            </a:r>
            <a:r>
              <a:rPr lang="ru-RU" i="1" dirty="0" err="1" smtClean="0"/>
              <a:t>допомогу</a:t>
            </a:r>
            <a:r>
              <a:rPr lang="ru-RU" i="1" dirty="0" smtClean="0"/>
              <a:t>. Держава повинна </a:t>
            </a:r>
            <a:r>
              <a:rPr lang="ru-RU" i="1" dirty="0" err="1" smtClean="0"/>
              <a:t>домагатися</a:t>
            </a:r>
            <a:r>
              <a:rPr lang="ru-RU" i="1" dirty="0" smtClean="0"/>
              <a:t> </a:t>
            </a:r>
            <a:r>
              <a:rPr lang="ru-RU" i="1" dirty="0" err="1" smtClean="0"/>
              <a:t>повного</a:t>
            </a:r>
            <a:r>
              <a:rPr lang="ru-RU" i="1" dirty="0" smtClean="0"/>
              <a:t> </a:t>
            </a:r>
            <a:r>
              <a:rPr lang="ru-RU" i="1" dirty="0" err="1" smtClean="0"/>
              <a:t>здійснення</a:t>
            </a:r>
            <a:r>
              <a:rPr lang="ru-RU" i="1" dirty="0" smtClean="0"/>
              <a:t> </a:t>
            </a:r>
            <a:r>
              <a:rPr lang="ru-RU" i="1" dirty="0" err="1" smtClean="0"/>
              <a:t>цього</a:t>
            </a:r>
            <a:r>
              <a:rPr lang="ru-RU" i="1" dirty="0" smtClean="0"/>
              <a:t> права. </a:t>
            </a:r>
            <a:r>
              <a:rPr lang="ru-RU" i="1" dirty="0" err="1" smtClean="0"/>
              <a:t>Особлива</a:t>
            </a:r>
            <a:r>
              <a:rPr lang="ru-RU" i="1" dirty="0" smtClean="0"/>
              <a:t> </a:t>
            </a:r>
            <a:r>
              <a:rPr lang="ru-RU" i="1" dirty="0" err="1" smtClean="0"/>
              <a:t>увага</a:t>
            </a:r>
            <a:r>
              <a:rPr lang="ru-RU" i="1" dirty="0" smtClean="0"/>
              <a:t> повинна </a:t>
            </a:r>
            <a:r>
              <a:rPr lang="ru-RU" i="1" dirty="0" err="1" smtClean="0"/>
              <a:t>приділятися</a:t>
            </a:r>
            <a:r>
              <a:rPr lang="ru-RU" i="1" dirty="0" smtClean="0"/>
              <a:t> </a:t>
            </a:r>
            <a:r>
              <a:rPr lang="ru-RU" i="1" dirty="0" err="1" smtClean="0"/>
              <a:t>зниженню</a:t>
            </a:r>
            <a:r>
              <a:rPr lang="ru-RU" i="1" dirty="0" smtClean="0"/>
              <a:t> </a:t>
            </a:r>
            <a:r>
              <a:rPr lang="ru-RU" i="1" dirty="0" err="1" smtClean="0"/>
              <a:t>рівня</a:t>
            </a:r>
            <a:r>
              <a:rPr lang="ru-RU" i="1" dirty="0" smtClean="0"/>
              <a:t> </a:t>
            </a:r>
            <a:r>
              <a:rPr lang="ru-RU" i="1" dirty="0" err="1" smtClean="0"/>
              <a:t>смертності</a:t>
            </a:r>
            <a:r>
              <a:rPr lang="ru-RU" i="1" dirty="0" smtClean="0"/>
              <a:t> </a:t>
            </a:r>
            <a:r>
              <a:rPr lang="ru-RU" i="1" dirty="0" err="1" smtClean="0"/>
              <a:t>дітей</a:t>
            </a:r>
            <a:r>
              <a:rPr lang="ru-RU" i="1" dirty="0" smtClean="0"/>
              <a:t> і </a:t>
            </a:r>
            <a:r>
              <a:rPr lang="ru-RU" i="1" dirty="0" err="1" smtClean="0"/>
              <a:t>немовлят</a:t>
            </a:r>
            <a:r>
              <a:rPr lang="ru-RU" i="1" dirty="0" smtClean="0"/>
              <a:t>, </a:t>
            </a:r>
            <a:r>
              <a:rPr lang="ru-RU" i="1" dirty="0" err="1" smtClean="0"/>
              <a:t>наданню</a:t>
            </a:r>
            <a:r>
              <a:rPr lang="ru-RU" i="1" dirty="0" smtClean="0"/>
              <a:t> </a:t>
            </a:r>
            <a:r>
              <a:rPr lang="ru-RU" i="1" dirty="0" err="1" smtClean="0"/>
              <a:t>необхідної</a:t>
            </a:r>
            <a:r>
              <a:rPr lang="ru-RU" i="1" dirty="0" smtClean="0"/>
              <a:t> </a:t>
            </a:r>
            <a:r>
              <a:rPr lang="ru-RU" i="1" dirty="0" err="1" smtClean="0"/>
              <a:t>медичної</a:t>
            </a:r>
            <a:r>
              <a:rPr lang="ru-RU" i="1" dirty="0" smtClean="0"/>
              <a:t> </a:t>
            </a:r>
            <a:r>
              <a:rPr lang="ru-RU" i="1" dirty="0" err="1" smtClean="0"/>
              <a:t>допомоги</a:t>
            </a:r>
            <a:r>
              <a:rPr lang="ru-RU" i="1" dirty="0" smtClean="0"/>
              <a:t>, </a:t>
            </a:r>
            <a:r>
              <a:rPr lang="ru-RU" i="1" dirty="0" err="1" smtClean="0"/>
              <a:t>проведенню</a:t>
            </a:r>
            <a:r>
              <a:rPr lang="ru-RU" i="1" dirty="0" smtClean="0"/>
              <a:t> </a:t>
            </a:r>
            <a:r>
              <a:rPr lang="ru-RU" i="1" dirty="0" err="1" smtClean="0"/>
              <a:t>профілактики</a:t>
            </a:r>
            <a:r>
              <a:rPr lang="ru-RU" i="1" dirty="0" smtClean="0"/>
              <a:t> хвороб.</a:t>
            </a:r>
            <a:endParaRPr lang="uk-UA" i="1" dirty="0"/>
          </a:p>
        </p:txBody>
      </p:sp>
    </p:spTree>
    <p:extLst>
      <p:ext uri="{BB962C8B-B14F-4D97-AF65-F5344CB8AC3E}">
        <p14:creationId xmlns:p14="http://schemas.microsoft.com/office/powerpoint/2010/main" xmlns="" val="28001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81000"/>
            <a:ext cx="3960000" cy="3947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139952" y="969838"/>
            <a:ext cx="4572000" cy="2769989"/>
          </a:xfrm>
          <a:prstGeom prst="rect">
            <a:avLst/>
          </a:prstGeom>
        </p:spPr>
        <p:txBody>
          <a:bodyPr>
            <a:spAutoFit/>
          </a:bodyPr>
          <a:lstStyle/>
          <a:p>
            <a:pPr algn="ctr"/>
            <a:r>
              <a:rPr lang="ru-RU" sz="2400" i="1" dirty="0" err="1" smtClean="0">
                <a:effectLst>
                  <a:outerShdw blurRad="38100" dist="38100" dir="2700000" algn="tl">
                    <a:srgbClr val="000000">
                      <a:alpha val="43137"/>
                    </a:srgbClr>
                  </a:outerShdw>
                </a:effectLst>
              </a:rPr>
              <a:t>Усі</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діти</a:t>
            </a:r>
            <a:r>
              <a:rPr lang="ru-RU" sz="2400" i="1" dirty="0" smtClean="0">
                <a:effectLst>
                  <a:outerShdw blurRad="38100" dist="38100" dir="2700000" algn="tl">
                    <a:srgbClr val="000000">
                      <a:alpha val="43137"/>
                    </a:srgbClr>
                  </a:outerShdw>
                </a:effectLst>
              </a:rPr>
              <a:t> </a:t>
            </a:r>
            <a:r>
              <a:rPr lang="ru-RU" sz="2400" i="1" dirty="0" err="1" smtClean="0">
                <a:effectLst>
                  <a:outerShdw blurRad="38100" dist="38100" dir="2700000" algn="tl">
                    <a:srgbClr val="000000">
                      <a:alpha val="43137"/>
                    </a:srgbClr>
                  </a:outerShdw>
                </a:effectLst>
              </a:rPr>
              <a:t>мають</a:t>
            </a:r>
            <a:r>
              <a:rPr lang="ru-RU" sz="2400" i="1" dirty="0" smtClean="0">
                <a:effectLst>
                  <a:outerShdw blurRad="38100" dist="38100" dir="2700000" algn="tl">
                    <a:srgbClr val="000000">
                      <a:alpha val="43137"/>
                    </a:srgbClr>
                  </a:outerShdw>
                </a:effectLst>
              </a:rPr>
              <a:t> право на </a:t>
            </a:r>
            <a:r>
              <a:rPr lang="ru-RU" sz="2400" i="1" dirty="0" err="1" smtClean="0">
                <a:effectLst>
                  <a:outerShdw blurRad="38100" dist="38100" dir="2700000" algn="tl">
                    <a:srgbClr val="000000">
                      <a:alpha val="43137"/>
                    </a:srgbClr>
                  </a:outerShdw>
                </a:effectLst>
              </a:rPr>
              <a:t>відпочинок</a:t>
            </a:r>
            <a:r>
              <a:rPr lang="ru-RU" sz="2400" i="1" dirty="0" smtClean="0">
                <a:effectLst>
                  <a:outerShdw blurRad="38100" dist="38100" dir="2700000" algn="tl">
                    <a:srgbClr val="000000">
                      <a:alpha val="43137"/>
                    </a:srgbClr>
                  </a:outerShdw>
                </a:effectLst>
              </a:rPr>
              <a:t> і </a:t>
            </a:r>
            <a:r>
              <a:rPr lang="ru-RU" sz="2400" i="1" dirty="0" err="1" smtClean="0">
                <a:effectLst>
                  <a:outerShdw blurRad="38100" dist="38100" dir="2700000" algn="tl">
                    <a:srgbClr val="000000">
                      <a:alpha val="43137"/>
                    </a:srgbClr>
                  </a:outerShdw>
                </a:effectLst>
              </a:rPr>
              <a:t>дозвілля</a:t>
            </a:r>
            <a:r>
              <a:rPr lang="ru-RU" sz="2400" i="1" dirty="0" smtClean="0">
                <a:effectLst>
                  <a:outerShdw blurRad="38100" dist="38100" dir="2700000" algn="tl">
                    <a:srgbClr val="000000">
                      <a:alpha val="43137"/>
                    </a:srgbClr>
                  </a:outerShdw>
                </a:effectLst>
              </a:rPr>
              <a:t>.</a:t>
            </a:r>
          </a:p>
          <a:p>
            <a:pPr algn="ctr"/>
            <a:r>
              <a:rPr lang="ru-RU" i="1" dirty="0" smtClean="0"/>
              <a:t>(</a:t>
            </a:r>
            <a:r>
              <a:rPr lang="ru-RU" i="1" dirty="0" err="1" smtClean="0"/>
              <a:t>Стаття</a:t>
            </a:r>
            <a:r>
              <a:rPr lang="ru-RU" i="1" dirty="0" smtClean="0"/>
              <a:t> 31 </a:t>
            </a:r>
            <a:r>
              <a:rPr lang="ru-RU" i="1" dirty="0" err="1" smtClean="0"/>
              <a:t>Конвенції</a:t>
            </a:r>
            <a:r>
              <a:rPr lang="ru-RU" i="1" dirty="0" smtClean="0"/>
              <a:t> ООН про права </a:t>
            </a:r>
            <a:r>
              <a:rPr lang="ru-RU" i="1" dirty="0" err="1" smtClean="0"/>
              <a:t>дитини</a:t>
            </a:r>
            <a:r>
              <a:rPr lang="ru-RU" i="1" dirty="0" smtClean="0"/>
              <a:t>) </a:t>
            </a:r>
          </a:p>
          <a:p>
            <a:pPr algn="ctr"/>
            <a:r>
              <a:rPr lang="ru-RU" i="1" dirty="0" err="1" smtClean="0"/>
              <a:t>Кожна</a:t>
            </a:r>
            <a:r>
              <a:rPr lang="ru-RU" i="1" dirty="0" smtClean="0"/>
              <a:t> </a:t>
            </a:r>
            <a:r>
              <a:rPr lang="ru-RU" i="1" dirty="0" err="1" smtClean="0"/>
              <a:t>дитина</a:t>
            </a:r>
            <a:r>
              <a:rPr lang="ru-RU" i="1" dirty="0" smtClean="0"/>
              <a:t> </a:t>
            </a:r>
            <a:r>
              <a:rPr lang="ru-RU" i="1" dirty="0" err="1" smtClean="0"/>
              <a:t>має</a:t>
            </a:r>
            <a:r>
              <a:rPr lang="ru-RU" i="1" dirty="0" smtClean="0"/>
              <a:t> право на </a:t>
            </a:r>
            <a:r>
              <a:rPr lang="ru-RU" i="1" dirty="0" err="1" smtClean="0"/>
              <a:t>відпочинок</a:t>
            </a:r>
            <a:r>
              <a:rPr lang="ru-RU" i="1" dirty="0" smtClean="0"/>
              <a:t>, </a:t>
            </a:r>
            <a:r>
              <a:rPr lang="ru-RU" i="1" dirty="0" err="1" smtClean="0"/>
              <a:t>дозвілля</a:t>
            </a:r>
            <a:r>
              <a:rPr lang="ru-RU" i="1" dirty="0" smtClean="0"/>
              <a:t> та </a:t>
            </a:r>
            <a:r>
              <a:rPr lang="ru-RU" i="1" dirty="0" err="1" smtClean="0"/>
              <a:t>розваги</a:t>
            </a:r>
            <a:r>
              <a:rPr lang="ru-RU" i="1" dirty="0" smtClean="0"/>
              <a:t>, </a:t>
            </a:r>
            <a:r>
              <a:rPr lang="ru-RU" i="1" dirty="0" err="1" smtClean="0"/>
              <a:t>брати</a:t>
            </a:r>
            <a:r>
              <a:rPr lang="ru-RU" i="1" dirty="0" smtClean="0"/>
              <a:t> участь у </a:t>
            </a:r>
            <a:r>
              <a:rPr lang="ru-RU" i="1" dirty="0" err="1" smtClean="0"/>
              <a:t>розважальних</a:t>
            </a:r>
            <a:r>
              <a:rPr lang="ru-RU" i="1" dirty="0" smtClean="0"/>
              <a:t> заходах, у культурному </a:t>
            </a:r>
            <a:r>
              <a:rPr lang="ru-RU" i="1" dirty="0" err="1" smtClean="0"/>
              <a:t>житті</a:t>
            </a:r>
            <a:r>
              <a:rPr lang="ru-RU" i="1" dirty="0" smtClean="0"/>
              <a:t>, а </a:t>
            </a:r>
            <a:r>
              <a:rPr lang="ru-RU" i="1" dirty="0" err="1" smtClean="0"/>
              <a:t>також</a:t>
            </a:r>
            <a:r>
              <a:rPr lang="ru-RU" i="1" dirty="0" smtClean="0"/>
              <a:t> </a:t>
            </a:r>
            <a:r>
              <a:rPr lang="ru-RU" i="1" dirty="0" err="1" smtClean="0"/>
              <a:t>займатися</a:t>
            </a:r>
            <a:r>
              <a:rPr lang="ru-RU" i="1" dirty="0" smtClean="0"/>
              <a:t> </a:t>
            </a:r>
            <a:r>
              <a:rPr lang="ru-RU" i="1" dirty="0" err="1" smtClean="0"/>
              <a:t>мистецтвом</a:t>
            </a:r>
            <a:r>
              <a:rPr lang="ru-RU" i="1" dirty="0" smtClean="0"/>
              <a:t>.</a:t>
            </a:r>
            <a:endParaRPr lang="uk-UA" i="1" dirty="0"/>
          </a:p>
        </p:txBody>
      </p:sp>
    </p:spTree>
    <p:extLst>
      <p:ext uri="{BB962C8B-B14F-4D97-AF65-F5344CB8AC3E}">
        <p14:creationId xmlns:p14="http://schemas.microsoft.com/office/powerpoint/2010/main" xmlns="" val="21850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5" y="381000"/>
            <a:ext cx="3960000" cy="398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169103" y="434454"/>
            <a:ext cx="4795385" cy="3877985"/>
          </a:xfrm>
          <a:prstGeom prst="rect">
            <a:avLst/>
          </a:prstGeom>
        </p:spPr>
        <p:txBody>
          <a:bodyPr wrap="square">
            <a:spAutoFit/>
          </a:bodyPr>
          <a:lstStyle/>
          <a:p>
            <a:pPr algn="ctr"/>
            <a:r>
              <a:rPr lang="uk-UA" sz="2400" i="1" dirty="0" smtClean="0">
                <a:effectLst>
                  <a:outerShdw blurRad="38100" dist="38100" dir="2700000" algn="tl">
                    <a:srgbClr val="000000">
                      <a:alpha val="43137"/>
                    </a:srgbClr>
                  </a:outerShdw>
                </a:effectLst>
              </a:rPr>
              <a:t>Усі діти мають право на повноцінне харчування.</a:t>
            </a:r>
          </a:p>
          <a:p>
            <a:pPr algn="ctr"/>
            <a:r>
              <a:rPr lang="uk-UA" i="1" dirty="0" smtClean="0"/>
              <a:t>(Стаття 27 Конвенції ООН про права дитини)</a:t>
            </a:r>
          </a:p>
          <a:p>
            <a:pPr algn="ctr"/>
            <a:r>
              <a:rPr lang="uk-UA" i="1" dirty="0" smtClean="0"/>
              <a:t>Кожна дитина має право на рівень життя, необхідний для її фізичного, розумового та духовного розвитку. Сюди входить належне харчування, житло, одяг. Батьки несуть відповідальність за забезпечення належного життєвого рівня дитини. Обов’язки держави полягають у тому, щоб створити відповідні умови для реалізації цієї відповідальності.</a:t>
            </a:r>
            <a:endParaRPr lang="uk-UA" i="1" dirty="0"/>
          </a:p>
        </p:txBody>
      </p:sp>
    </p:spTree>
    <p:extLst>
      <p:ext uri="{BB962C8B-B14F-4D97-AF65-F5344CB8AC3E}">
        <p14:creationId xmlns:p14="http://schemas.microsoft.com/office/powerpoint/2010/main" xmlns="" val="39868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191</TotalTime>
  <Words>990</Words>
  <Application>Microsoft Office PowerPoint</Application>
  <PresentationFormat>Экран (4:3)</PresentationFormat>
  <Paragraphs>76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Ясность</vt:lpstr>
      <vt:lpstr>Права дитини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дитини</dc:title>
  <dc:creator>Карауланова</dc:creator>
  <cp:lastModifiedBy>Admin</cp:lastModifiedBy>
  <cp:revision>14</cp:revision>
  <dcterms:created xsi:type="dcterms:W3CDTF">2015-12-06T08:01:03Z</dcterms:created>
  <dcterms:modified xsi:type="dcterms:W3CDTF">2015-12-06T16:33:33Z</dcterms:modified>
</cp:coreProperties>
</file>